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2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05/11/2019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05/11/2019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05/11/2019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t>05/11/2019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E700DB3-DBF0-4086-B675-117E7A9610B8}" type="datetimeFigureOut">
              <a:rPr lang="pt-BR" smtClean="0"/>
              <a:t>05/11/2019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E700DB3-DBF0-4086-B675-117E7A9610B8}" type="datetimeFigureOut">
              <a:rPr lang="pt-BR" smtClean="0"/>
              <a:t>05/11/2019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E700DB3-DBF0-4086-B675-117E7A9610B8}" type="datetimeFigureOut">
              <a:rPr lang="pt-BR" smtClean="0"/>
              <a:t>05/11/2019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E700DB3-DBF0-4086-B675-117E7A9610B8}" type="datetimeFigureOut">
              <a:rPr lang="pt-BR" smtClean="0"/>
              <a:t>05/11/2019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t>05/11/2019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t>05/11/2019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t>05/11/2019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00DB3-DBF0-4086-B675-117E7A9610B8}" type="datetimeFigureOut">
              <a:rPr lang="pt-BR" smtClean="0"/>
              <a:t>05/11/2019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9D8CF-8DEC-4D9F-84EE-ADF04DFF3391}"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9144000" cy="646331"/>
          </a:xfrm>
          <a:prstGeom prst="rect">
            <a:avLst/>
          </a:prstGeom>
        </p:spPr>
        <p:txBody>
          <a:bodyPr wrap="square">
            <a:spAutoFit/>
          </a:bodyPr>
          <a:lstStyle/>
          <a:p>
            <a:endParaRPr lang="pt-BR" dirty="0"/>
          </a:p>
          <a:p>
            <a:endParaRPr lang="pt-BR" dirty="0"/>
          </a:p>
        </p:txBody>
      </p:sp>
      <p:sp>
        <p:nvSpPr>
          <p:cNvPr id="3" name="Retângulo 2"/>
          <p:cNvSpPr/>
          <p:nvPr/>
        </p:nvSpPr>
        <p:spPr>
          <a:xfrm>
            <a:off x="19860" y="35418"/>
            <a:ext cx="9144000" cy="6740307"/>
          </a:xfrm>
          <a:prstGeom prst="rect">
            <a:avLst/>
          </a:prstGeom>
        </p:spPr>
        <p:txBody>
          <a:bodyPr wrap="square">
            <a:spAutoFit/>
          </a:bodyPr>
          <a:lstStyle/>
          <a:p>
            <a:pPr algn="just"/>
            <a:r>
              <a:rPr lang="pt-BR" sz="1600" b="1" dirty="0">
                <a:latin typeface="Arial" panose="020B0604020202020204" pitchFamily="34" charset="0"/>
                <a:cs typeface="Arial" panose="020B0604020202020204" pitchFamily="34" charset="0"/>
              </a:rPr>
              <a:t>E foram anunciar por toda parte (Marcos 16,20</a:t>
            </a:r>
            <a:r>
              <a:rPr lang="pt-BR" sz="1600" b="1" dirty="0" smtClean="0">
                <a:latin typeface="Arial" panose="020B0604020202020204" pitchFamily="34" charset="0"/>
                <a:cs typeface="Arial" panose="020B0604020202020204" pitchFamily="34" charset="0"/>
              </a:rPr>
              <a:t>)</a:t>
            </a:r>
          </a:p>
          <a:p>
            <a:pPr algn="just"/>
            <a:endParaRPr lang="pt-BR" sz="1600" dirty="0">
              <a:latin typeface="Arial" panose="020B0604020202020204" pitchFamily="34" charset="0"/>
              <a:cs typeface="Arial" panose="020B0604020202020204" pitchFamily="34" charset="0"/>
            </a:endParaRPr>
          </a:p>
          <a:p>
            <a:pPr algn="just"/>
            <a:r>
              <a:rPr lang="pt-BR" sz="1600" dirty="0">
                <a:latin typeface="Arial" panose="020B0604020202020204" pitchFamily="34" charset="0"/>
                <a:cs typeface="Arial" panose="020B0604020202020204" pitchFamily="34" charset="0"/>
              </a:rPr>
              <a:t>(Juízes 15,4-5) </a:t>
            </a:r>
            <a:r>
              <a:rPr lang="pt-BR" sz="1600" dirty="0" smtClean="0">
                <a:latin typeface="Arial" panose="020B0604020202020204" pitchFamily="34" charset="0"/>
                <a:cs typeface="Arial" panose="020B0604020202020204" pitchFamily="34" charset="0"/>
              </a:rPr>
              <a:t>Sansão capturou </a:t>
            </a:r>
            <a:r>
              <a:rPr lang="pt-BR" sz="1600" dirty="0">
                <a:latin typeface="Arial" panose="020B0604020202020204" pitchFamily="34" charset="0"/>
                <a:cs typeface="Arial" panose="020B0604020202020204" pitchFamily="34" charset="0"/>
              </a:rPr>
              <a:t>trezentas raposas; pegou tochas, amarrou-lhes as caudas duas a duas e a cada dupla atou uma tocha no </a:t>
            </a:r>
            <a:r>
              <a:rPr lang="pt-BR" sz="1600" dirty="0" smtClean="0">
                <a:latin typeface="Arial" panose="020B0604020202020204" pitchFamily="34" charset="0"/>
                <a:cs typeface="Arial" panose="020B0604020202020204" pitchFamily="34" charset="0"/>
              </a:rPr>
              <a:t>meio. Depois </a:t>
            </a:r>
            <a:r>
              <a:rPr lang="pt-BR" sz="1600" dirty="0">
                <a:latin typeface="Arial" panose="020B0604020202020204" pitchFamily="34" charset="0"/>
                <a:cs typeface="Arial" panose="020B0604020202020204" pitchFamily="34" charset="0"/>
              </a:rPr>
              <a:t>acendeu as tochas e soltou-as raposas nos trigais dos filisteus, incendiando </a:t>
            </a:r>
            <a:r>
              <a:rPr lang="pt-BR" sz="1600" dirty="0" smtClean="0">
                <a:latin typeface="Arial" panose="020B0604020202020204" pitchFamily="34" charset="0"/>
                <a:cs typeface="Arial" panose="020B0604020202020204" pitchFamily="34" charset="0"/>
              </a:rPr>
              <a:t>tudo!</a:t>
            </a:r>
          </a:p>
          <a:p>
            <a:pPr algn="just"/>
            <a:r>
              <a:rPr lang="pt-BR" sz="1600" dirty="0" smtClean="0">
                <a:latin typeface="Arial" panose="020B0604020202020204" pitchFamily="34" charset="0"/>
                <a:cs typeface="Arial" panose="020B0604020202020204" pitchFamily="34" charset="0"/>
              </a:rPr>
              <a:t>Jesus veio para lançar fogo a terra! Ele esta nos unindo em comunidade ‘dois a dois” para atear fogo em nossos corações, para que possamos incendiar toda cultura de morte e pecado através do poder do Espírito Santo de Deus!</a:t>
            </a:r>
          </a:p>
          <a:p>
            <a:pPr algn="just"/>
            <a:endParaRPr lang="pt-BR" sz="1600" dirty="0">
              <a:latin typeface="Arial" panose="020B0604020202020204" pitchFamily="34" charset="0"/>
              <a:cs typeface="Arial" panose="020B0604020202020204" pitchFamily="34" charset="0"/>
            </a:endParaRPr>
          </a:p>
          <a:p>
            <a:pPr algn="ctr"/>
            <a:r>
              <a:rPr lang="pt-BR" sz="1600" b="1" dirty="0" smtClean="0">
                <a:latin typeface="Arial" panose="020B0604020202020204" pitchFamily="34" charset="0"/>
                <a:cs typeface="Arial" panose="020B0604020202020204" pitchFamily="34" charset="0"/>
              </a:rPr>
              <a:t>Quero tirar cinco ensinamentos desse versículo Bíblico!</a:t>
            </a:r>
          </a:p>
          <a:p>
            <a:pPr algn="just"/>
            <a:endParaRPr lang="pt-BR" sz="1600" dirty="0">
              <a:latin typeface="Arial" panose="020B0604020202020204" pitchFamily="34" charset="0"/>
              <a:cs typeface="Arial" panose="020B0604020202020204" pitchFamily="34" charset="0"/>
            </a:endParaRPr>
          </a:p>
          <a:p>
            <a:pPr algn="just"/>
            <a:r>
              <a:rPr lang="pt-BR" sz="1600" b="1" dirty="0" smtClean="0">
                <a:latin typeface="Arial" panose="020B0604020202020204" pitchFamily="34" charset="0"/>
                <a:cs typeface="Arial" panose="020B0604020202020204" pitchFamily="34" charset="0"/>
              </a:rPr>
              <a:t>1</a:t>
            </a:r>
            <a:r>
              <a:rPr lang="pt-BR" sz="1600" b="1" dirty="0">
                <a:latin typeface="Arial" panose="020B0604020202020204" pitchFamily="34" charset="0"/>
                <a:cs typeface="Arial" panose="020B0604020202020204" pitchFamily="34" charset="0"/>
              </a:rPr>
              <a:t>.	Então os discípulos foram:</a:t>
            </a:r>
          </a:p>
          <a:p>
            <a:pPr algn="just"/>
            <a:endParaRPr lang="pt-BR" sz="1600" dirty="0" smtClean="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Os </a:t>
            </a:r>
            <a:r>
              <a:rPr lang="pt-BR" sz="1600" dirty="0">
                <a:latin typeface="Arial" panose="020B0604020202020204" pitchFamily="34" charset="0"/>
                <a:cs typeface="Arial" panose="020B0604020202020204" pitchFamily="34" charset="0"/>
              </a:rPr>
              <a:t>discípulos estavam respondendo o grande chamado de Jesus (Ide</a:t>
            </a:r>
            <a:r>
              <a:rPr lang="pt-BR" sz="1600" dirty="0" smtClean="0">
                <a:latin typeface="Arial" panose="020B0604020202020204" pitchFamily="34" charset="0"/>
                <a:cs typeface="Arial" panose="020B0604020202020204" pitchFamily="34" charset="0"/>
              </a:rPr>
              <a:t>) veja Marcos 16,15. </a:t>
            </a:r>
            <a:r>
              <a:rPr lang="pt-BR" sz="1600" dirty="0">
                <a:latin typeface="Arial" panose="020B0604020202020204" pitchFamily="34" charset="0"/>
                <a:cs typeface="Arial" panose="020B0604020202020204" pitchFamily="34" charset="0"/>
              </a:rPr>
              <a:t>Não podemos deixar que essa grande MISSÃO se torne nossa grande OMISSÃO.</a:t>
            </a:r>
          </a:p>
          <a:p>
            <a:pPr algn="just"/>
            <a:r>
              <a:rPr lang="pt-BR" sz="1600" dirty="0">
                <a:latin typeface="Arial" panose="020B0604020202020204" pitchFamily="34" charset="0"/>
                <a:cs typeface="Arial" panose="020B0604020202020204" pitchFamily="34" charset="0"/>
              </a:rPr>
              <a:t>O Papa Paulo VI exortou que a Igreja existe para Evangelizar. Se a mesma deixa de Evangelizar a mesma perde seu sentido de existir. Se transforma como um sal que perdeu seu sabor, e só serve para ser lançado fora e pisado pelos homens.</a:t>
            </a:r>
          </a:p>
          <a:p>
            <a:pPr algn="just"/>
            <a:endParaRPr lang="pt-BR" sz="1600" dirty="0" smtClean="0">
              <a:latin typeface="Arial" panose="020B0604020202020204" pitchFamily="34" charset="0"/>
              <a:cs typeface="Arial" panose="020B0604020202020204" pitchFamily="34" charset="0"/>
            </a:endParaRPr>
          </a:p>
          <a:p>
            <a:pPr algn="just"/>
            <a:r>
              <a:rPr lang="pt-BR" sz="1600" b="1" dirty="0" smtClean="0">
                <a:latin typeface="Arial" panose="020B0604020202020204" pitchFamily="34" charset="0"/>
                <a:cs typeface="Arial" panose="020B0604020202020204" pitchFamily="34" charset="0"/>
              </a:rPr>
              <a:t>Precisamos </a:t>
            </a:r>
            <a:r>
              <a:rPr lang="pt-BR" sz="1600" b="1" dirty="0">
                <a:latin typeface="Arial" panose="020B0604020202020204" pitchFamily="34" charset="0"/>
                <a:cs typeface="Arial" panose="020B0604020202020204" pitchFamily="34" charset="0"/>
              </a:rPr>
              <a:t>ser uma Igreja em saída</a:t>
            </a:r>
            <a:r>
              <a:rPr lang="pt-BR" sz="1600" dirty="0">
                <a:latin typeface="Arial" panose="020B0604020202020204" pitchFamily="34" charset="0"/>
                <a:cs typeface="Arial" panose="020B0604020202020204" pitchFamily="34" charset="0"/>
              </a:rPr>
              <a:t>, precisamos ser cristãos em estado permanente de missão, o mesmo fogo que impelia São Paulo deve também incendiar nossos corações, o apóstolo vai dizer: Ai de mim se eu não anunciar o Evangelho (1 Cor 9,16).</a:t>
            </a:r>
          </a:p>
          <a:p>
            <a:pPr algn="just"/>
            <a:endParaRPr lang="pt-BR" sz="1600" dirty="0">
              <a:latin typeface="Arial" panose="020B0604020202020204" pitchFamily="34" charset="0"/>
              <a:cs typeface="Arial" panose="020B0604020202020204" pitchFamily="34" charset="0"/>
            </a:endParaRPr>
          </a:p>
          <a:p>
            <a:pPr algn="just"/>
            <a:r>
              <a:rPr lang="pt-BR" sz="1600" b="1" dirty="0" smtClean="0">
                <a:latin typeface="Arial" panose="020B0604020202020204" pitchFamily="34" charset="0"/>
                <a:cs typeface="Arial" panose="020B0604020202020204" pitchFamily="34" charset="0"/>
              </a:rPr>
              <a:t>O </a:t>
            </a:r>
            <a:r>
              <a:rPr lang="pt-BR" sz="1600" b="1" dirty="0">
                <a:latin typeface="Arial" panose="020B0604020202020204" pitchFamily="34" charset="0"/>
                <a:cs typeface="Arial" panose="020B0604020202020204" pitchFamily="34" charset="0"/>
              </a:rPr>
              <a:t>pentecostes deve nos impulsionar a missão, e a missão deve nos impulsionar a missão. </a:t>
            </a:r>
            <a:r>
              <a:rPr lang="pt-BR" sz="1600" dirty="0">
                <a:latin typeface="Arial" panose="020B0604020202020204" pitchFamily="34" charset="0"/>
                <a:cs typeface="Arial" panose="020B0604020202020204" pitchFamily="34" charset="0"/>
              </a:rPr>
              <a:t>Quando os discípulos foram batizados no cenáculo eles não permaneceram no cenáculo mas se lançaram em missão. São Pedro em sua primeira missão viu diante dos seus olhos 3.000 pessoas se converterem, porque estava em estado permanente de missão, nós também devemos estar</a:t>
            </a:r>
            <a:r>
              <a:rPr lang="pt-BR" sz="1600" dirty="0" smtClean="0">
                <a:latin typeface="Arial" panose="020B0604020202020204" pitchFamily="34" charset="0"/>
                <a:cs typeface="Arial" panose="020B0604020202020204" pitchFamily="34" charset="0"/>
              </a:rPr>
              <a:t>.</a:t>
            </a:r>
            <a:endParaRPr lang="pt-B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784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9144000" cy="646331"/>
          </a:xfrm>
          <a:prstGeom prst="rect">
            <a:avLst/>
          </a:prstGeom>
        </p:spPr>
        <p:txBody>
          <a:bodyPr wrap="square">
            <a:spAutoFit/>
          </a:bodyPr>
          <a:lstStyle/>
          <a:p>
            <a:endParaRPr lang="pt-BR" dirty="0"/>
          </a:p>
          <a:p>
            <a:endParaRPr lang="pt-BR" dirty="0"/>
          </a:p>
        </p:txBody>
      </p:sp>
      <p:sp>
        <p:nvSpPr>
          <p:cNvPr id="3" name="Retângulo 2"/>
          <p:cNvSpPr/>
          <p:nvPr/>
        </p:nvSpPr>
        <p:spPr>
          <a:xfrm>
            <a:off x="19860" y="35418"/>
            <a:ext cx="9144000" cy="7232749"/>
          </a:xfrm>
          <a:prstGeom prst="rect">
            <a:avLst/>
          </a:prstGeom>
        </p:spPr>
        <p:txBody>
          <a:bodyPr wrap="square">
            <a:spAutoFit/>
          </a:bodyPr>
          <a:lstStyle/>
          <a:p>
            <a:pPr algn="just"/>
            <a:r>
              <a:rPr lang="pt-BR" sz="1600" dirty="0" smtClean="0">
                <a:latin typeface="Arial" panose="020B0604020202020204" pitchFamily="34" charset="0"/>
                <a:cs typeface="Arial" panose="020B0604020202020204" pitchFamily="34" charset="0"/>
              </a:rPr>
              <a:t>O </a:t>
            </a:r>
            <a:r>
              <a:rPr lang="pt-BR" sz="1600" dirty="0">
                <a:latin typeface="Arial" panose="020B0604020202020204" pitchFamily="34" charset="0"/>
                <a:cs typeface="Arial" panose="020B0604020202020204" pitchFamily="34" charset="0"/>
              </a:rPr>
              <a:t>Espírito Santo quer soprar e nos impelir em uma nova Evangelização</a:t>
            </a:r>
            <a:r>
              <a:rPr lang="pt-BR" sz="1600" dirty="0" smtClean="0">
                <a:latin typeface="Arial" panose="020B0604020202020204" pitchFamily="34" charset="0"/>
                <a:cs typeface="Arial" panose="020B0604020202020204" pitchFamily="34" charset="0"/>
              </a:rPr>
              <a:t>!</a:t>
            </a:r>
          </a:p>
          <a:p>
            <a:pPr algn="just"/>
            <a:r>
              <a:rPr lang="pt-BR" sz="1600" dirty="0" smtClean="0">
                <a:latin typeface="Arial" panose="020B0604020202020204" pitchFamily="34" charset="0"/>
                <a:cs typeface="Arial" panose="020B0604020202020204" pitchFamily="34" charset="0"/>
              </a:rPr>
              <a:t> </a:t>
            </a:r>
            <a:r>
              <a:rPr lang="pt-BR" sz="1600" b="1" dirty="0">
                <a:latin typeface="Arial" panose="020B0604020202020204" pitchFamily="34" charset="0"/>
                <a:cs typeface="Arial" panose="020B0604020202020204" pitchFamily="34" charset="0"/>
              </a:rPr>
              <a:t>Mas o que devemos anunciar?  Voltemos ao texto: </a:t>
            </a:r>
            <a:r>
              <a:rPr lang="pt-BR" sz="1600" dirty="0">
                <a:latin typeface="Arial" panose="020B0604020202020204" pitchFamily="34" charset="0"/>
                <a:cs typeface="Arial" panose="020B0604020202020204" pitchFamily="34" charset="0"/>
              </a:rPr>
              <a:t>“Então, os discípulos foram anunciar a Boa Nova por toda parte</a:t>
            </a:r>
            <a:r>
              <a:rPr lang="pt-BR" sz="1600" dirty="0" smtClean="0">
                <a:latin typeface="Arial" panose="020B0604020202020204" pitchFamily="34" charset="0"/>
                <a:cs typeface="Arial" panose="020B0604020202020204" pitchFamily="34" charset="0"/>
              </a:rPr>
              <a:t>”.</a:t>
            </a:r>
          </a:p>
          <a:p>
            <a:pPr algn="just"/>
            <a:endParaRPr lang="pt-BR" sz="1600" dirty="0">
              <a:latin typeface="Arial" panose="020B0604020202020204" pitchFamily="34" charset="0"/>
              <a:cs typeface="Arial" panose="020B0604020202020204" pitchFamily="34" charset="0"/>
            </a:endParaRPr>
          </a:p>
          <a:p>
            <a:pPr algn="just"/>
            <a:r>
              <a:rPr lang="pt-BR" sz="1600" b="1" dirty="0">
                <a:latin typeface="Arial" panose="020B0604020202020204" pitchFamily="34" charset="0"/>
                <a:cs typeface="Arial" panose="020B0604020202020204" pitchFamily="34" charset="0"/>
              </a:rPr>
              <a:t>2.	Anunciar a Boa Nova</a:t>
            </a:r>
          </a:p>
          <a:p>
            <a:pPr algn="just"/>
            <a:endParaRPr lang="pt-BR" sz="1600" dirty="0" smtClean="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Somos </a:t>
            </a:r>
            <a:r>
              <a:rPr lang="pt-BR" sz="1600" dirty="0">
                <a:latin typeface="Arial" panose="020B0604020202020204" pitchFamily="34" charset="0"/>
                <a:cs typeface="Arial" panose="020B0604020202020204" pitchFamily="34" charset="0"/>
              </a:rPr>
              <a:t>chamados anunciar a Boa noticia do Evangelho de Jesus Cristo! A palavra Evangelho era usada para proclamar a vitória na guerra. Quando havia uma vitória o mensageiro do rei saía pelos vilarejos e cidades gritando: Evangelho, evangelho, evangelho…</a:t>
            </a:r>
          </a:p>
          <a:p>
            <a:pPr algn="just"/>
            <a:r>
              <a:rPr lang="pt-BR" sz="1600" dirty="0">
                <a:latin typeface="Arial" panose="020B0604020202020204" pitchFamily="34" charset="0"/>
                <a:cs typeface="Arial" panose="020B0604020202020204" pitchFamily="34" charset="0"/>
              </a:rPr>
              <a:t>Com o passar do tempo toda boa noticia se tornou Evangelho. Essa palavra se entranhou nos corações dos Apóstolos, ao anunciarem a vitória de Jesus sobre a morte. O Evangelho é a boa noticia de que Deus em Jesus Cristo derrotou os três grandes inimigos do ser humano: O pecado, a morte e o demônio.</a:t>
            </a:r>
          </a:p>
          <a:p>
            <a:pPr algn="just"/>
            <a:endParaRPr lang="pt-BR" sz="1600" dirty="0" smtClean="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Quando </a:t>
            </a:r>
            <a:r>
              <a:rPr lang="pt-BR" sz="1600" dirty="0">
                <a:latin typeface="Arial" panose="020B0604020202020204" pitchFamily="34" charset="0"/>
                <a:cs typeface="Arial" panose="020B0604020202020204" pitchFamily="34" charset="0"/>
              </a:rPr>
              <a:t>proclamamos o Evangelho estamos levando essa Boa Noticia capaz de transformar vidas, trazer esperança, paz.  Porque não anunciamos uma palavra morta, mas um Deus vivo! Aleluia</a:t>
            </a:r>
            <a:r>
              <a:rPr lang="pt-BR" sz="1600" dirty="0" smtClean="0">
                <a:latin typeface="Arial" panose="020B0604020202020204" pitchFamily="34" charset="0"/>
                <a:cs typeface="Arial" panose="020B0604020202020204" pitchFamily="34" charset="0"/>
              </a:rPr>
              <a:t>!</a:t>
            </a:r>
          </a:p>
          <a:p>
            <a:pPr algn="just"/>
            <a:endParaRPr lang="pt-BR" sz="1600" dirty="0">
              <a:latin typeface="Arial" panose="020B0604020202020204" pitchFamily="34" charset="0"/>
              <a:cs typeface="Arial" panose="020B0604020202020204" pitchFamily="34" charset="0"/>
            </a:endParaRPr>
          </a:p>
          <a:p>
            <a:pPr algn="just"/>
            <a:r>
              <a:rPr lang="pt-BR" sz="1600" b="1" dirty="0">
                <a:latin typeface="Arial" panose="020B0604020202020204" pitchFamily="34" charset="0"/>
                <a:cs typeface="Arial" panose="020B0604020202020204" pitchFamily="34" charset="0"/>
              </a:rPr>
              <a:t>3.	E até onde devemos anunciar o </a:t>
            </a:r>
            <a:r>
              <a:rPr lang="pt-BR" sz="1600" b="1" dirty="0" smtClean="0">
                <a:latin typeface="Arial" panose="020B0604020202020204" pitchFamily="34" charset="0"/>
                <a:cs typeface="Arial" panose="020B0604020202020204" pitchFamily="34" charset="0"/>
              </a:rPr>
              <a:t>Evangelho?  </a:t>
            </a:r>
            <a:r>
              <a:rPr lang="pt-BR" sz="1600" dirty="0" smtClean="0">
                <a:latin typeface="Arial" panose="020B0604020202020204" pitchFamily="34" charset="0"/>
                <a:cs typeface="Arial" panose="020B0604020202020204" pitchFamily="34" charset="0"/>
              </a:rPr>
              <a:t>Por </a:t>
            </a:r>
            <a:r>
              <a:rPr lang="pt-BR" sz="1600" dirty="0">
                <a:latin typeface="Arial" panose="020B0604020202020204" pitchFamily="34" charset="0"/>
                <a:cs typeface="Arial" panose="020B0604020202020204" pitchFamily="34" charset="0"/>
              </a:rPr>
              <a:t>toda parte!</a:t>
            </a:r>
          </a:p>
          <a:p>
            <a:pPr algn="just"/>
            <a:r>
              <a:rPr lang="pt-BR" sz="1600" dirty="0">
                <a:latin typeface="Arial" panose="020B0604020202020204" pitchFamily="34" charset="0"/>
                <a:cs typeface="Arial" panose="020B0604020202020204" pitchFamily="34" charset="0"/>
              </a:rPr>
              <a:t>“Então, os discípulos foram anunciar a Boa Nova por toda parte”.</a:t>
            </a:r>
          </a:p>
          <a:p>
            <a:pPr algn="just"/>
            <a:r>
              <a:rPr lang="pt-BR" sz="1600" dirty="0">
                <a:latin typeface="Arial" panose="020B0604020202020204" pitchFamily="34" charset="0"/>
                <a:cs typeface="Arial" panose="020B0604020202020204" pitchFamily="34" charset="0"/>
              </a:rPr>
              <a:t>A missão não deve respeitar limites e espaços geográficos, somos chamados a Evangelizar todas as pessoas e em todos os ambientes. Disse o Senhor aos discípulos: Ide por todo mundo e anunciai o Evangelho a toda criatura (Mc 16,15).</a:t>
            </a:r>
          </a:p>
          <a:p>
            <a:pPr algn="just"/>
            <a:r>
              <a:rPr lang="pt-BR" sz="1600" b="1" dirty="0">
                <a:latin typeface="Arial" panose="020B0604020202020204" pitchFamily="34" charset="0"/>
                <a:cs typeface="Arial" panose="020B0604020202020204" pitchFamily="34" charset="0"/>
              </a:rPr>
              <a:t>São Paulo exorta a Timóteo:</a:t>
            </a:r>
            <a:r>
              <a:rPr lang="pt-BR" sz="1600" dirty="0">
                <a:latin typeface="Arial" panose="020B0604020202020204" pitchFamily="34" charset="0"/>
                <a:cs typeface="Arial" panose="020B0604020202020204" pitchFamily="34" charset="0"/>
              </a:rPr>
              <a:t> proclama a Palavra, insiste oportuna ou inoportunamente, convence, repreende, exorta, com toda a paciência e com a preocupação de ensinar. (2 </a:t>
            </a:r>
            <a:r>
              <a:rPr lang="pt-BR" sz="1600" dirty="0" err="1">
                <a:latin typeface="Arial" panose="020B0604020202020204" pitchFamily="34" charset="0"/>
                <a:cs typeface="Arial" panose="020B0604020202020204" pitchFamily="34" charset="0"/>
              </a:rPr>
              <a:t>Tm</a:t>
            </a:r>
            <a:r>
              <a:rPr lang="pt-BR" sz="1600" dirty="0">
                <a:latin typeface="Arial" panose="020B0604020202020204" pitchFamily="34" charset="0"/>
                <a:cs typeface="Arial" panose="020B0604020202020204" pitchFamily="34" charset="0"/>
              </a:rPr>
              <a:t> 4,2).</a:t>
            </a:r>
          </a:p>
          <a:p>
            <a:pPr algn="just"/>
            <a:r>
              <a:rPr lang="pt-BR" sz="1600" dirty="0">
                <a:latin typeface="Arial" panose="020B0604020202020204" pitchFamily="34" charset="0"/>
                <a:cs typeface="Arial" panose="020B0604020202020204" pitchFamily="34" charset="0"/>
              </a:rPr>
              <a:t>Todos precisam ouvir falar de Jesus, para que os mesmos possam ama-lo, invoca-lo, servi-lo, adora-lo e proclama-lo.</a:t>
            </a:r>
          </a:p>
          <a:p>
            <a:pPr algn="just"/>
            <a:r>
              <a:rPr lang="pt-BR" sz="1600" b="1" dirty="0">
                <a:latin typeface="Arial" panose="020B0604020202020204" pitchFamily="34" charset="0"/>
                <a:cs typeface="Arial" panose="020B0604020202020204" pitchFamily="34" charset="0"/>
              </a:rPr>
              <a:t>E não precisamos ter medo das adversidades, esse texto traz mais duas revelações:</a:t>
            </a:r>
          </a:p>
          <a:p>
            <a:pPr algn="just"/>
            <a:endParaRPr lang="pt-B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7825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9144000" cy="646331"/>
          </a:xfrm>
          <a:prstGeom prst="rect">
            <a:avLst/>
          </a:prstGeom>
        </p:spPr>
        <p:txBody>
          <a:bodyPr wrap="square">
            <a:spAutoFit/>
          </a:bodyPr>
          <a:lstStyle/>
          <a:p>
            <a:endParaRPr lang="pt-BR" dirty="0"/>
          </a:p>
          <a:p>
            <a:endParaRPr lang="pt-BR" dirty="0"/>
          </a:p>
        </p:txBody>
      </p:sp>
      <p:sp>
        <p:nvSpPr>
          <p:cNvPr id="3" name="Retângulo 2"/>
          <p:cNvSpPr/>
          <p:nvPr/>
        </p:nvSpPr>
        <p:spPr>
          <a:xfrm>
            <a:off x="19860" y="35418"/>
            <a:ext cx="9144000" cy="6186309"/>
          </a:xfrm>
          <a:prstGeom prst="rect">
            <a:avLst/>
          </a:prstGeom>
        </p:spPr>
        <p:txBody>
          <a:bodyPr wrap="square">
            <a:spAutoFit/>
          </a:bodyPr>
          <a:lstStyle/>
          <a:p>
            <a:pPr marL="342900" indent="-342900" algn="just">
              <a:buAutoNum type="arabicPeriod" startAt="4"/>
            </a:pPr>
            <a:r>
              <a:rPr lang="pt-BR" sz="1600" b="1" dirty="0" smtClean="0">
                <a:latin typeface="Arial" panose="020B0604020202020204" pitchFamily="34" charset="0"/>
                <a:cs typeface="Arial" panose="020B0604020202020204" pitchFamily="34" charset="0"/>
              </a:rPr>
              <a:t>O </a:t>
            </a:r>
            <a:r>
              <a:rPr lang="pt-BR" sz="1600" b="1" dirty="0">
                <a:latin typeface="Arial" panose="020B0604020202020204" pitchFamily="34" charset="0"/>
                <a:cs typeface="Arial" panose="020B0604020202020204" pitchFamily="34" charset="0"/>
              </a:rPr>
              <a:t>Senhor os ajudava (Marcos 16,20 b</a:t>
            </a:r>
            <a:r>
              <a:rPr lang="pt-BR" sz="1600" b="1" dirty="0" smtClean="0">
                <a:latin typeface="Arial" panose="020B0604020202020204" pitchFamily="34" charset="0"/>
                <a:cs typeface="Arial" panose="020B0604020202020204" pitchFamily="34" charset="0"/>
              </a:rPr>
              <a:t>).</a:t>
            </a:r>
          </a:p>
          <a:p>
            <a:pPr algn="just"/>
            <a:endParaRPr lang="pt-BR" sz="1600" b="1" dirty="0">
              <a:latin typeface="Arial" panose="020B0604020202020204" pitchFamily="34" charset="0"/>
              <a:cs typeface="Arial" panose="020B0604020202020204" pitchFamily="34" charset="0"/>
            </a:endParaRPr>
          </a:p>
          <a:p>
            <a:pPr algn="just"/>
            <a:r>
              <a:rPr lang="pt-BR" sz="1600" dirty="0">
                <a:latin typeface="Arial" panose="020B0604020202020204" pitchFamily="34" charset="0"/>
                <a:cs typeface="Arial" panose="020B0604020202020204" pitchFamily="34" charset="0"/>
              </a:rPr>
              <a:t>(Atos 2,47) –  Louvavam a Deus e eram estimados por todo o povo. E, cada dia, o Senhor acrescentava a seu número mais pessoas que eram salvas.</a:t>
            </a:r>
          </a:p>
          <a:p>
            <a:pPr algn="just"/>
            <a:endParaRPr lang="pt-BR" sz="1600" dirty="0" smtClean="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Irmãos</a:t>
            </a:r>
            <a:r>
              <a:rPr lang="pt-BR" sz="1600" dirty="0">
                <a:latin typeface="Arial" panose="020B0604020202020204" pitchFamily="34" charset="0"/>
                <a:cs typeface="Arial" panose="020B0604020202020204" pitchFamily="34" charset="0"/>
              </a:rPr>
              <a:t>; aprenda quando nós pregamos nós só emprestamos nossa voz para Jesus falar! Eu falo mas é ele quem convence, capacita e garante a eficácia.</a:t>
            </a:r>
          </a:p>
          <a:p>
            <a:pPr algn="just"/>
            <a:endParaRPr lang="pt-BR" sz="1600" dirty="0" smtClean="0">
              <a:latin typeface="Arial" panose="020B0604020202020204" pitchFamily="34" charset="0"/>
              <a:cs typeface="Arial" panose="020B0604020202020204" pitchFamily="34" charset="0"/>
            </a:endParaRPr>
          </a:p>
          <a:p>
            <a:pPr algn="just"/>
            <a:r>
              <a:rPr lang="pt-BR" sz="1600" b="1" dirty="0" smtClean="0">
                <a:latin typeface="Arial" panose="020B0604020202020204" pitchFamily="34" charset="0"/>
                <a:cs typeface="Arial" panose="020B0604020202020204" pitchFamily="34" charset="0"/>
              </a:rPr>
              <a:t>O </a:t>
            </a:r>
            <a:r>
              <a:rPr lang="pt-BR" sz="1600" b="1" dirty="0">
                <a:latin typeface="Arial" panose="020B0604020202020204" pitchFamily="34" charset="0"/>
                <a:cs typeface="Arial" panose="020B0604020202020204" pitchFamily="34" charset="0"/>
              </a:rPr>
              <a:t>Espírito Santo é o agente principal da Evangelização, na </a:t>
            </a:r>
            <a:r>
              <a:rPr lang="pt-BR" sz="1600" b="1" dirty="0" err="1">
                <a:latin typeface="Arial" panose="020B0604020202020204" pitchFamily="34" charset="0"/>
                <a:cs typeface="Arial" panose="020B0604020202020204" pitchFamily="34" charset="0"/>
              </a:rPr>
              <a:t>Enciclica</a:t>
            </a:r>
            <a:r>
              <a:rPr lang="pt-BR" sz="1600" b="1" dirty="0">
                <a:latin typeface="Arial" panose="020B0604020202020204" pitchFamily="34" charset="0"/>
                <a:cs typeface="Arial" panose="020B0604020202020204" pitchFamily="34" charset="0"/>
              </a:rPr>
              <a:t> </a:t>
            </a:r>
            <a:r>
              <a:rPr lang="pt-BR" sz="1600" b="1" dirty="0" err="1">
                <a:latin typeface="Arial" panose="020B0604020202020204" pitchFamily="34" charset="0"/>
                <a:cs typeface="Arial" panose="020B0604020202020204" pitchFamily="34" charset="0"/>
              </a:rPr>
              <a:t>Evangeli</a:t>
            </a:r>
            <a:r>
              <a:rPr lang="pt-BR" sz="1600" b="1" dirty="0">
                <a:latin typeface="Arial" panose="020B0604020202020204" pitchFamily="34" charset="0"/>
                <a:cs typeface="Arial" panose="020B0604020202020204" pitchFamily="34" charset="0"/>
              </a:rPr>
              <a:t> </a:t>
            </a:r>
            <a:r>
              <a:rPr lang="pt-BR" sz="1600" b="1" dirty="0" err="1">
                <a:latin typeface="Arial" panose="020B0604020202020204" pitchFamily="34" charset="0"/>
                <a:cs typeface="Arial" panose="020B0604020202020204" pitchFamily="34" charset="0"/>
              </a:rPr>
              <a:t>Nuntiand</a:t>
            </a:r>
            <a:r>
              <a:rPr lang="pt-BR" sz="1600" b="1" dirty="0">
                <a:latin typeface="Arial" panose="020B0604020202020204" pitchFamily="34" charset="0"/>
                <a:cs typeface="Arial" panose="020B0604020202020204" pitchFamily="34" charset="0"/>
              </a:rPr>
              <a:t> paragrafo 75 esta escrito:</a:t>
            </a:r>
          </a:p>
          <a:p>
            <a:pPr algn="just"/>
            <a:endParaRPr lang="pt-BR" sz="1600" dirty="0" smtClean="0">
              <a:latin typeface="Arial" panose="020B0604020202020204" pitchFamily="34" charset="0"/>
              <a:cs typeface="Arial" panose="020B0604020202020204" pitchFamily="34" charset="0"/>
            </a:endParaRPr>
          </a:p>
          <a:p>
            <a:pPr algn="just"/>
            <a:r>
              <a:rPr lang="pt-BR" dirty="0" smtClean="0">
                <a:latin typeface="Arial" panose="020B0604020202020204" pitchFamily="34" charset="0"/>
                <a:cs typeface="Arial" panose="020B0604020202020204" pitchFamily="34" charset="0"/>
              </a:rPr>
              <a:t>As </a:t>
            </a:r>
            <a:r>
              <a:rPr lang="pt-BR" dirty="0">
                <a:latin typeface="Arial" panose="020B0604020202020204" pitchFamily="34" charset="0"/>
                <a:cs typeface="Arial" panose="020B0604020202020204" pitchFamily="34" charset="0"/>
              </a:rPr>
              <a:t>técnicas da evangelização são boas, obviamente; mas, ainda as mais aperfeiçoadas não poderiam substituir a ação discreta do Espírito Santo. A preparação mais apurada do evangelizador nada faz sem ele. De igual modo, a dialética mais convincente, sem ele, permanece impotente em relação ao espírito dos homens. E, ainda, os mais bem elaborados esquemas com base sociológica e psicológica, sem ele, em breve se demonstram desprovidos de valor.</a:t>
            </a:r>
          </a:p>
          <a:p>
            <a:pPr algn="just"/>
            <a:endParaRPr lang="pt-BR" sz="1600" dirty="0" smtClean="0">
              <a:latin typeface="Arial" panose="020B0604020202020204" pitchFamily="34" charset="0"/>
              <a:cs typeface="Arial" panose="020B0604020202020204" pitchFamily="34" charset="0"/>
            </a:endParaRPr>
          </a:p>
          <a:p>
            <a:pPr algn="just"/>
            <a:r>
              <a:rPr lang="pt-BR" sz="1600" b="1" dirty="0" smtClean="0">
                <a:latin typeface="Arial" panose="020B0604020202020204" pitchFamily="34" charset="0"/>
                <a:cs typeface="Arial" panose="020B0604020202020204" pitchFamily="34" charset="0"/>
              </a:rPr>
              <a:t>O </a:t>
            </a:r>
            <a:r>
              <a:rPr lang="pt-BR" sz="1600" b="1" dirty="0">
                <a:latin typeface="Arial" panose="020B0604020202020204" pitchFamily="34" charset="0"/>
                <a:cs typeface="Arial" panose="020B0604020202020204" pitchFamily="34" charset="0"/>
              </a:rPr>
              <a:t>patriarca Inácio IV dizia:  </a:t>
            </a:r>
            <a:r>
              <a:rPr lang="pt-BR" sz="1600" dirty="0">
                <a:latin typeface="Arial" panose="020B0604020202020204" pitchFamily="34" charset="0"/>
                <a:cs typeface="Arial" panose="020B0604020202020204" pitchFamily="34" charset="0"/>
              </a:rPr>
              <a:t>Sem o Espírito Santo o Evangelho permanece letra morta e a missão propaganda. Com o Espírito Santo o Evangelho é vida e poder, e a missão um pentecostes!</a:t>
            </a:r>
          </a:p>
          <a:p>
            <a:pPr algn="just"/>
            <a:r>
              <a:rPr lang="pt-BR" sz="1600" dirty="0">
                <a:latin typeface="Arial" panose="020B0604020202020204" pitchFamily="34" charset="0"/>
                <a:cs typeface="Arial" panose="020B0604020202020204" pitchFamily="34" charset="0"/>
              </a:rPr>
              <a:t>Nós somos fracos, mas nosso Deus é poderoso e lutará por nós quando Evangelizarmos. </a:t>
            </a:r>
            <a:endParaRPr lang="pt-BR" sz="1600" dirty="0" smtClean="0">
              <a:latin typeface="Arial" panose="020B0604020202020204" pitchFamily="34" charset="0"/>
              <a:cs typeface="Arial" panose="020B0604020202020204" pitchFamily="34" charset="0"/>
            </a:endParaRPr>
          </a:p>
          <a:p>
            <a:pPr algn="just"/>
            <a:endParaRPr lang="pt-BR" sz="1600" dirty="0">
              <a:latin typeface="Arial" panose="020B0604020202020204" pitchFamily="34" charset="0"/>
              <a:cs typeface="Arial" panose="020B0604020202020204" pitchFamily="34" charset="0"/>
            </a:endParaRPr>
          </a:p>
          <a:p>
            <a:pPr algn="just"/>
            <a:r>
              <a:rPr lang="pt-BR" sz="1600" b="1" dirty="0" smtClean="0">
                <a:latin typeface="Arial" panose="020B0604020202020204" pitchFamily="34" charset="0"/>
                <a:cs typeface="Arial" panose="020B0604020202020204" pitchFamily="34" charset="0"/>
              </a:rPr>
              <a:t>Concluindo</a:t>
            </a:r>
            <a:r>
              <a:rPr lang="pt-BR" sz="1600" b="1" dirty="0">
                <a:latin typeface="Arial" panose="020B0604020202020204" pitchFamily="34" charset="0"/>
                <a:cs typeface="Arial" panose="020B0604020202020204" pitchFamily="34" charset="0"/>
              </a:rPr>
              <a:t>: A Evangelização sempre será acompanhada de sinais:</a:t>
            </a:r>
          </a:p>
          <a:p>
            <a:pPr algn="just"/>
            <a:endParaRPr lang="pt-B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7121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0" y="0"/>
            <a:ext cx="9144000" cy="646331"/>
          </a:xfrm>
          <a:prstGeom prst="rect">
            <a:avLst/>
          </a:prstGeom>
        </p:spPr>
        <p:txBody>
          <a:bodyPr wrap="square">
            <a:spAutoFit/>
          </a:bodyPr>
          <a:lstStyle/>
          <a:p>
            <a:endParaRPr lang="pt-BR" dirty="0"/>
          </a:p>
          <a:p>
            <a:endParaRPr lang="pt-BR" dirty="0"/>
          </a:p>
        </p:txBody>
      </p:sp>
      <p:sp>
        <p:nvSpPr>
          <p:cNvPr id="3" name="Retângulo 2"/>
          <p:cNvSpPr/>
          <p:nvPr/>
        </p:nvSpPr>
        <p:spPr>
          <a:xfrm>
            <a:off x="19860" y="35418"/>
            <a:ext cx="9144000" cy="6740307"/>
          </a:xfrm>
          <a:prstGeom prst="rect">
            <a:avLst/>
          </a:prstGeom>
        </p:spPr>
        <p:txBody>
          <a:bodyPr wrap="square">
            <a:spAutoFit/>
          </a:bodyPr>
          <a:lstStyle/>
          <a:p>
            <a:pPr algn="just"/>
            <a:r>
              <a:rPr lang="pt-BR" sz="1600" b="1" dirty="0" smtClean="0">
                <a:latin typeface="Arial" panose="020B0604020202020204" pitchFamily="34" charset="0"/>
                <a:cs typeface="Arial" panose="020B0604020202020204" pitchFamily="34" charset="0"/>
              </a:rPr>
              <a:t>5</a:t>
            </a:r>
            <a:r>
              <a:rPr lang="pt-BR" sz="1600" b="1" dirty="0">
                <a:latin typeface="Arial" panose="020B0604020202020204" pitchFamily="34" charset="0"/>
                <a:cs typeface="Arial" panose="020B0604020202020204" pitchFamily="34" charset="0"/>
              </a:rPr>
              <a:t>.	“Confirmava sua palavra pelos sinais que a acompanhavam”.</a:t>
            </a:r>
          </a:p>
          <a:p>
            <a:pPr algn="just"/>
            <a:endParaRPr lang="pt-BR" sz="1600" dirty="0" smtClean="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É </a:t>
            </a:r>
            <a:r>
              <a:rPr lang="pt-BR" sz="1600" dirty="0">
                <a:latin typeface="Arial" panose="020B0604020202020204" pitchFamily="34" charset="0"/>
                <a:cs typeface="Arial" panose="020B0604020202020204" pitchFamily="34" charset="0"/>
              </a:rPr>
              <a:t>na missão que o Espírito Santo mais age; Quer ver sinais prodígios e milagres, vá para missão. </a:t>
            </a:r>
            <a:endParaRPr lang="pt-BR" sz="1600" dirty="0" smtClean="0">
              <a:latin typeface="Arial" panose="020B0604020202020204" pitchFamily="34" charset="0"/>
              <a:cs typeface="Arial" panose="020B0604020202020204" pitchFamily="34" charset="0"/>
            </a:endParaRPr>
          </a:p>
          <a:p>
            <a:pPr algn="just"/>
            <a:endParaRPr lang="pt-BR" sz="1600" dirty="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São </a:t>
            </a:r>
            <a:r>
              <a:rPr lang="pt-BR" sz="1600" dirty="0">
                <a:latin typeface="Arial" panose="020B0604020202020204" pitchFamily="34" charset="0"/>
                <a:cs typeface="Arial" panose="020B0604020202020204" pitchFamily="34" charset="0"/>
              </a:rPr>
              <a:t>Francisco Xavier que ao lado de Santa Teresinha é considerado o padroeiro das missões, a tradição narra que seus braços ficavam cansados de tantas pessoas que se convertiam depois e suas pregações e depois eram batizadas. As vezes se convertiam uma população inteira de pagãos diante dos prodígios que acompanhavam sua missão, uma vez batizou mais de 10.000 pessoas.</a:t>
            </a:r>
          </a:p>
          <a:p>
            <a:pPr algn="just"/>
            <a:endParaRPr lang="pt-BR" sz="1600" b="1" dirty="0" smtClean="0">
              <a:latin typeface="Arial" panose="020B0604020202020204" pitchFamily="34" charset="0"/>
              <a:cs typeface="Arial" panose="020B0604020202020204" pitchFamily="34" charset="0"/>
            </a:endParaRPr>
          </a:p>
          <a:p>
            <a:pPr algn="just"/>
            <a:r>
              <a:rPr lang="pt-BR" sz="1600" b="1" dirty="0" smtClean="0">
                <a:latin typeface="Arial" panose="020B0604020202020204" pitchFamily="34" charset="0"/>
                <a:cs typeface="Arial" panose="020B0604020202020204" pitchFamily="34" charset="0"/>
              </a:rPr>
              <a:t>Um </a:t>
            </a:r>
            <a:r>
              <a:rPr lang="pt-BR" sz="1600" b="1" dirty="0">
                <a:latin typeface="Arial" panose="020B0604020202020204" pitchFamily="34" charset="0"/>
                <a:cs typeface="Arial" panose="020B0604020202020204" pitchFamily="34" charset="0"/>
              </a:rPr>
              <a:t>dia o Santo encontrou diante de um desafio: </a:t>
            </a:r>
            <a:r>
              <a:rPr lang="pt-BR" sz="1600" dirty="0">
                <a:latin typeface="Arial" panose="020B0604020202020204" pitchFamily="34" charset="0"/>
                <a:cs typeface="Arial" panose="020B0604020202020204" pitchFamily="34" charset="0"/>
              </a:rPr>
              <a:t>Alguns índios pegaram um cadáver em total decomposição e apresentaram ao Santo dizendo: Se ele ressuscitar nós cremos em sua pregação e seu Deus.  Francisco Xavier dobrou os joelhos e clamou a Jesus que confirmasse sua pregação com sinais. Terminando a oração o cadáver ressuscitou com o corpo renovado</a:t>
            </a:r>
            <a:r>
              <a:rPr lang="pt-BR" sz="1600" dirty="0" smtClean="0">
                <a:latin typeface="Arial" panose="020B0604020202020204" pitchFamily="34" charset="0"/>
                <a:cs typeface="Arial" panose="020B0604020202020204" pitchFamily="34" charset="0"/>
              </a:rPr>
              <a:t>.</a:t>
            </a:r>
          </a:p>
          <a:p>
            <a:pPr algn="just"/>
            <a:endParaRPr lang="pt-BR" sz="1600" dirty="0">
              <a:latin typeface="Arial" panose="020B0604020202020204" pitchFamily="34" charset="0"/>
              <a:cs typeface="Arial" panose="020B0604020202020204" pitchFamily="34" charset="0"/>
            </a:endParaRPr>
          </a:p>
          <a:p>
            <a:pPr algn="just"/>
            <a:r>
              <a:rPr lang="pt-BR" sz="1600" b="1" dirty="0" smtClean="0">
                <a:latin typeface="Arial" panose="020B0604020202020204" pitchFamily="34" charset="0"/>
                <a:cs typeface="Arial" panose="020B0604020202020204" pitchFamily="34" charset="0"/>
              </a:rPr>
              <a:t>Você sabe qual é a função primordial dos milagres?</a:t>
            </a:r>
            <a:endParaRPr lang="pt-BR" sz="1600" b="1" dirty="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Levarmos a conversão! Se os </a:t>
            </a:r>
            <a:r>
              <a:rPr lang="pt-BR" sz="1600" dirty="0" err="1" smtClean="0">
                <a:latin typeface="Arial" panose="020B0604020202020204" pitchFamily="34" charset="0"/>
                <a:cs typeface="Arial" panose="020B0604020202020204" pitchFamily="34" charset="0"/>
              </a:rPr>
              <a:t>incredulos</a:t>
            </a:r>
            <a:r>
              <a:rPr lang="pt-BR" sz="1600" dirty="0" smtClean="0">
                <a:latin typeface="Arial" panose="020B0604020202020204" pitchFamily="34" charset="0"/>
                <a:cs typeface="Arial" panose="020B0604020202020204" pitchFamily="34" charset="0"/>
              </a:rPr>
              <a:t> não crerem por causa da pregação, ao menos creram por causa dos </a:t>
            </a:r>
            <a:r>
              <a:rPr lang="pt-BR" sz="1600" dirty="0" err="1" smtClean="0">
                <a:latin typeface="Arial" panose="020B0604020202020204" pitchFamily="34" charset="0"/>
                <a:cs typeface="Arial" panose="020B0604020202020204" pitchFamily="34" charset="0"/>
              </a:rPr>
              <a:t>sinias</a:t>
            </a:r>
            <a:r>
              <a:rPr lang="pt-BR" sz="1600" dirty="0" smtClean="0">
                <a:latin typeface="Arial" panose="020B0604020202020204" pitchFamily="34" charset="0"/>
                <a:cs typeface="Arial" panose="020B0604020202020204" pitchFamily="34" charset="0"/>
              </a:rPr>
              <a:t>!</a:t>
            </a:r>
          </a:p>
          <a:p>
            <a:pPr algn="just"/>
            <a:r>
              <a:rPr lang="pt-BR" sz="1600" b="1" dirty="0" smtClean="0">
                <a:latin typeface="Arial" panose="020B0604020202020204" pitchFamily="34" charset="0"/>
                <a:cs typeface="Arial" panose="020B0604020202020204" pitchFamily="34" charset="0"/>
              </a:rPr>
              <a:t>Você </a:t>
            </a:r>
            <a:r>
              <a:rPr lang="pt-BR" sz="1600" b="1" dirty="0">
                <a:latin typeface="Arial" panose="020B0604020202020204" pitchFamily="34" charset="0"/>
                <a:cs typeface="Arial" panose="020B0604020202020204" pitchFamily="34" charset="0"/>
              </a:rPr>
              <a:t>já fez o seminário de dons carismáticos?</a:t>
            </a:r>
          </a:p>
          <a:p>
            <a:pPr algn="just"/>
            <a:r>
              <a:rPr lang="pt-BR" sz="1600" dirty="0">
                <a:latin typeface="Arial" panose="020B0604020202020204" pitchFamily="34" charset="0"/>
                <a:cs typeface="Arial" panose="020B0604020202020204" pitchFamily="34" charset="0"/>
              </a:rPr>
              <a:t>Se não, podemos faze-lo hoje na pratica nos lançando em missão, pregando e impondo as mãos para que Jesus manifeste a sua glória.</a:t>
            </a:r>
          </a:p>
          <a:p>
            <a:pPr algn="just"/>
            <a:endParaRPr lang="pt-BR" sz="1600" dirty="0" smtClean="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Uma </a:t>
            </a:r>
            <a:r>
              <a:rPr lang="pt-BR" sz="1600" dirty="0">
                <a:latin typeface="Arial" panose="020B0604020202020204" pitchFamily="34" charset="0"/>
                <a:cs typeface="Arial" panose="020B0604020202020204" pitchFamily="34" charset="0"/>
              </a:rPr>
              <a:t>vez perguntei ao Senhor o porque dos sinais desaparecerem na Igreja? O Senhor disse: Eu mandei eles foram… Vocês ficaram!</a:t>
            </a:r>
          </a:p>
          <a:p>
            <a:pPr algn="just"/>
            <a:r>
              <a:rPr lang="pt-BR" sz="1600" dirty="0">
                <a:latin typeface="Arial" panose="020B0604020202020204" pitchFamily="34" charset="0"/>
                <a:cs typeface="Arial" panose="020B0604020202020204" pitchFamily="34" charset="0"/>
              </a:rPr>
              <a:t>Os sinais acompanham aqueles que creem… Aqueles que creem devem se lançar em missão, aleluia!</a:t>
            </a:r>
          </a:p>
          <a:p>
            <a:pPr algn="just"/>
            <a:endParaRPr lang="pt-B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081265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386</Words>
  <Application>Microsoft Office PowerPoint</Application>
  <PresentationFormat>Apresentação na tela (4:3)</PresentationFormat>
  <Paragraphs>60</Paragraphs>
  <Slides>4</Slides>
  <Notes>0</Notes>
  <HiddenSlides>0</HiddenSlides>
  <MMClips>0</MMClips>
  <ScaleCrop>false</ScaleCrop>
  <HeadingPairs>
    <vt:vector size="4" baseType="variant">
      <vt:variant>
        <vt:lpstr>Tema</vt:lpstr>
      </vt:variant>
      <vt:variant>
        <vt:i4>1</vt:i4>
      </vt:variant>
      <vt:variant>
        <vt:lpstr>Títulos de slides</vt:lpstr>
      </vt:variant>
      <vt:variant>
        <vt:i4>4</vt:i4>
      </vt:variant>
    </vt:vector>
  </HeadingPairs>
  <TitlesOfParts>
    <vt:vector size="5" baseType="lpstr">
      <vt:lpstr>Tema do Office</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Betânia</dc:creator>
  <cp:lastModifiedBy>Betânia</cp:lastModifiedBy>
  <cp:revision>4</cp:revision>
  <dcterms:created xsi:type="dcterms:W3CDTF">2019-10-30T14:29:29Z</dcterms:created>
  <dcterms:modified xsi:type="dcterms:W3CDTF">2019-11-05T19:55:52Z</dcterms:modified>
</cp:coreProperties>
</file>