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94" r:id="rId6"/>
    <p:sldId id="265" r:id="rId7"/>
    <p:sldId id="296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F14C-355E-4448-9719-6C2B4AC79475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8570-6260-4A1E-A8E5-933AE36C6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5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F14C-355E-4448-9719-6C2B4AC79475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8570-6260-4A1E-A8E5-933AE36C6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44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F14C-355E-4448-9719-6C2B4AC79475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8570-6260-4A1E-A8E5-933AE36C6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58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F14C-355E-4448-9719-6C2B4AC79475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8570-6260-4A1E-A8E5-933AE36C6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09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F14C-355E-4448-9719-6C2B4AC79475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8570-6260-4A1E-A8E5-933AE36C6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71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F14C-355E-4448-9719-6C2B4AC79475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8570-6260-4A1E-A8E5-933AE36C6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15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F14C-355E-4448-9719-6C2B4AC79475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8570-6260-4A1E-A8E5-933AE36C6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12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F14C-355E-4448-9719-6C2B4AC79475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8570-6260-4A1E-A8E5-933AE36C6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38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F14C-355E-4448-9719-6C2B4AC79475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8570-6260-4A1E-A8E5-933AE36C6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68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F14C-355E-4448-9719-6C2B4AC79475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8570-6260-4A1E-A8E5-933AE36C6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61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F14C-355E-4448-9719-6C2B4AC79475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8570-6260-4A1E-A8E5-933AE36C6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74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4F14C-355E-4448-9719-6C2B4AC79475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18570-6260-4A1E-A8E5-933AE36C6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9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1527097">
            <a:off x="1094571" y="2373684"/>
            <a:ext cx="10843609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6600" dirty="0" smtClean="0"/>
              <a:t>"O APOCALIPSE DE SÃO JOÃO" </a:t>
            </a:r>
            <a:endParaRPr lang="pt-BR" sz="66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43657" cy="666205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52846" y="5042118"/>
            <a:ext cx="5643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ESTUDO –</a:t>
            </a:r>
          </a:p>
          <a:p>
            <a:pPr algn="just"/>
            <a:r>
              <a:rPr lang="pt-BR" sz="28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A </a:t>
            </a:r>
            <a:r>
              <a:rPr lang="pt-BR" sz="28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LITURGIA CELESTIAL </a:t>
            </a:r>
            <a:endParaRPr lang="pt-BR" sz="2800" dirty="0">
              <a:solidFill>
                <a:schemeClr val="bg2"/>
              </a:solidFill>
              <a:latin typeface="Arial Black" panose="020B0A04020102020204" pitchFamily="34" charset="0"/>
            </a:endParaRPr>
          </a:p>
          <a:p>
            <a:pPr algn="just"/>
            <a:endParaRPr lang="pt-BR" sz="2800" dirty="0" smtClean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870371" y="5878286"/>
            <a:ext cx="280851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 Black" panose="020B0A04020102020204" pitchFamily="34" charset="0"/>
              </a:rPr>
              <a:t>#</a:t>
            </a:r>
            <a:r>
              <a:rPr lang="pt-BR" b="1" dirty="0" err="1" smtClean="0">
                <a:latin typeface="Arial Black" panose="020B0A04020102020204" pitchFamily="34" charset="0"/>
              </a:rPr>
              <a:t>Jovensdefogo</a:t>
            </a:r>
            <a:endParaRPr lang="pt-B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5187" y="4337780"/>
            <a:ext cx="6161315" cy="193899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400" b="1" dirty="0" err="1" smtClean="0">
                <a:latin typeface="Arial Black" pitchFamily="34" charset="0"/>
                <a:cs typeface="Arial" panose="020B0604020202020204" pitchFamily="34" charset="0"/>
              </a:rPr>
              <a:t>Cap</a:t>
            </a:r>
            <a:r>
              <a:rPr lang="pt-BR" sz="2400" b="1" dirty="0" smtClean="0">
                <a:latin typeface="Arial Black" pitchFamily="34" charset="0"/>
                <a:cs typeface="Arial" panose="020B0604020202020204" pitchFamily="34" charset="0"/>
              </a:rPr>
              <a:t> 1-3</a:t>
            </a:r>
          </a:p>
          <a:p>
            <a:endParaRPr lang="pt-BR" sz="2400" b="1" dirty="0">
              <a:latin typeface="Arial Black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b="1" dirty="0" smtClean="0">
                <a:latin typeface="Arial Black" pitchFamily="34" charset="0"/>
                <a:cs typeface="Arial" panose="020B0604020202020204" pitchFamily="34" charset="0"/>
              </a:rPr>
              <a:t>REVELAÇÃO DO SENHOR GLORIFICADO</a:t>
            </a:r>
          </a:p>
          <a:p>
            <a:pPr marL="342900" indent="-342900">
              <a:buFontTx/>
              <a:buChar char="-"/>
            </a:pPr>
            <a:r>
              <a:rPr lang="pt-BR" sz="2400" b="1" dirty="0" smtClean="0">
                <a:latin typeface="Arial Black" pitchFamily="34" charset="0"/>
                <a:cs typeface="Arial" panose="020B0604020202020204" pitchFamily="34" charset="0"/>
              </a:rPr>
              <a:t>CARTA AS SETE IGREJAS </a:t>
            </a:r>
            <a:endParaRPr lang="pt-BR" sz="2400" dirty="0"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60" y="223908"/>
            <a:ext cx="10540044" cy="263903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893854" y="3071664"/>
            <a:ext cx="4429850" cy="206210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pt-BR" sz="3200" dirty="0" err="1" smtClean="0">
                <a:latin typeface="Arial Black" pitchFamily="34" charset="0"/>
              </a:rPr>
              <a:t>Cap</a:t>
            </a:r>
            <a:r>
              <a:rPr lang="pt-BR" sz="3200" dirty="0" smtClean="0">
                <a:latin typeface="Arial Black" pitchFamily="34" charset="0"/>
              </a:rPr>
              <a:t> 4-5</a:t>
            </a:r>
          </a:p>
          <a:p>
            <a:pPr algn="just"/>
            <a:endParaRPr lang="pt-BR" sz="3200" dirty="0" smtClean="0">
              <a:latin typeface="Arial Black" pitchFamily="34" charset="0"/>
            </a:endParaRPr>
          </a:p>
          <a:p>
            <a:pPr algn="just"/>
            <a:r>
              <a:rPr lang="pt-BR" sz="3200" dirty="0" smtClean="0">
                <a:latin typeface="Arial Black" pitchFamily="34" charset="0"/>
              </a:rPr>
              <a:t>- A liturgia celestial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3997" y="3071664"/>
            <a:ext cx="5924099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 Apocalipse em sua primeira parte se resume em duas partes:</a:t>
            </a:r>
            <a:endParaRPr lang="pt-BR" sz="2400" dirty="0"/>
          </a:p>
        </p:txBody>
      </p:sp>
      <p:sp>
        <p:nvSpPr>
          <p:cNvPr id="5" name="Seta para baixo 4"/>
          <p:cNvSpPr/>
          <p:nvPr/>
        </p:nvSpPr>
        <p:spPr>
          <a:xfrm>
            <a:off x="3146047" y="3662916"/>
            <a:ext cx="484632" cy="9784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6496502" y="3537806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4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743" y="3237754"/>
            <a:ext cx="11832770" cy="34778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err="1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Cf</a:t>
            </a:r>
            <a:r>
              <a:rPr lang="pt-BR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Ap</a:t>
            </a:r>
            <a:r>
              <a:rPr lang="pt-BR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1,1-3 “vi os céus abertos”</a:t>
            </a:r>
          </a:p>
          <a:p>
            <a:pPr algn="just"/>
            <a:r>
              <a:rPr lang="pt-BR" sz="2000" dirty="0">
                <a:latin typeface="Arial Black" pitchFamily="34" charset="0"/>
                <a:cs typeface="Arial" pitchFamily="34" charset="0"/>
              </a:rPr>
              <a:t>-</a:t>
            </a:r>
            <a:r>
              <a:rPr lang="pt-BR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 Black" pitchFamily="34" charset="0"/>
                <a:cs typeface="Arial" pitchFamily="34" charset="0"/>
              </a:rPr>
              <a:t>Nova fase de revelações </a:t>
            </a:r>
          </a:p>
          <a:p>
            <a:pPr algn="just"/>
            <a:endParaRPr lang="pt-BR" sz="2000" dirty="0">
              <a:latin typeface="Arial Black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 Black" pitchFamily="34" charset="0"/>
                <a:cs typeface="Arial" pitchFamily="34" charset="0"/>
              </a:rPr>
              <a:t>- Como </a:t>
            </a:r>
            <a:r>
              <a:rPr lang="pt-BR" sz="2000" dirty="0">
                <a:latin typeface="Arial Black" pitchFamily="34" charset="0"/>
                <a:cs typeface="Arial" pitchFamily="34" charset="0"/>
              </a:rPr>
              <a:t>os profetas no Antigo testamento João é movido pelo </a:t>
            </a:r>
            <a:r>
              <a:rPr lang="pt-BR" sz="2000" dirty="0" smtClean="0">
                <a:latin typeface="Arial Black" pitchFamily="34" charset="0"/>
                <a:cs typeface="Arial" pitchFamily="34" charset="0"/>
              </a:rPr>
              <a:t>Espírito e tem visões. </a:t>
            </a:r>
            <a:endParaRPr lang="pt-BR" sz="2000" dirty="0">
              <a:latin typeface="Arial Black" pitchFamily="34" charset="0"/>
              <a:cs typeface="Arial" pitchFamily="34" charset="0"/>
            </a:endParaRPr>
          </a:p>
          <a:p>
            <a:pPr algn="just"/>
            <a:endParaRPr lang="pt-BR" sz="2000" dirty="0" smtClean="0">
              <a:latin typeface="Arial Black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 Black" pitchFamily="34" charset="0"/>
                <a:cs typeface="Arial" pitchFamily="34" charset="0"/>
              </a:rPr>
              <a:t>(</a:t>
            </a:r>
            <a:r>
              <a:rPr lang="pt-BR" sz="2000" dirty="0" err="1" smtClean="0">
                <a:latin typeface="Arial Black" pitchFamily="34" charset="0"/>
                <a:cs typeface="Arial" pitchFamily="34" charset="0"/>
              </a:rPr>
              <a:t>Ez</a:t>
            </a:r>
            <a:r>
              <a:rPr lang="pt-BR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 Black" pitchFamily="34" charset="0"/>
                <a:cs typeface="Arial" pitchFamily="34" charset="0"/>
              </a:rPr>
              <a:t>1.1 ) </a:t>
            </a:r>
            <a:r>
              <a:rPr lang="pt-BR" sz="2000" dirty="0" smtClean="0">
                <a:latin typeface="Arial Black" pitchFamily="34" charset="0"/>
                <a:cs typeface="Arial" pitchFamily="34" charset="0"/>
              </a:rPr>
              <a:t>No </a:t>
            </a:r>
            <a:r>
              <a:rPr lang="pt-BR" sz="2000" dirty="0">
                <a:latin typeface="Arial Black" pitchFamily="34" charset="0"/>
                <a:cs typeface="Arial" pitchFamily="34" charset="0"/>
              </a:rPr>
              <a:t>trigésimo ano, no dia cinco do quarto mês, encontrava-me eu entre os exilados, junto ao </a:t>
            </a:r>
            <a:r>
              <a:rPr lang="pt-BR" sz="2000" dirty="0" smtClean="0">
                <a:latin typeface="Arial Black" pitchFamily="34" charset="0"/>
                <a:cs typeface="Arial" pitchFamily="34" charset="0"/>
              </a:rPr>
              <a:t>rio </a:t>
            </a:r>
            <a:r>
              <a:rPr lang="pt-BR" sz="2000" dirty="0" err="1" smtClean="0">
                <a:latin typeface="Arial Black" pitchFamily="34" charset="0"/>
                <a:cs typeface="Arial" pitchFamily="34" charset="0"/>
              </a:rPr>
              <a:t>Cobar</a:t>
            </a:r>
            <a:r>
              <a:rPr lang="pt-BR" sz="2000" dirty="0">
                <a:latin typeface="Arial Black" pitchFamily="34" charset="0"/>
                <a:cs typeface="Arial" pitchFamily="34" charset="0"/>
              </a:rPr>
              <a:t>, </a:t>
            </a:r>
            <a:r>
              <a:rPr lang="pt-BR" sz="20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quando os céus se abriram e contemplei visões divinas. </a:t>
            </a:r>
            <a:r>
              <a:rPr lang="pt-BR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–</a:t>
            </a:r>
          </a:p>
          <a:p>
            <a:pPr algn="just"/>
            <a:endParaRPr lang="pt-BR" sz="2000" dirty="0">
              <a:latin typeface="Arial Black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A </a:t>
            </a:r>
            <a:r>
              <a:rPr lang="pt-BR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visão do trono </a:t>
            </a:r>
            <a:r>
              <a:rPr lang="pt-BR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– </a:t>
            </a:r>
            <a:r>
              <a:rPr lang="pt-BR" sz="2000" dirty="0" smtClean="0">
                <a:latin typeface="Arial Black" pitchFamily="34" charset="0"/>
                <a:cs typeface="Arial" pitchFamily="34" charset="0"/>
              </a:rPr>
              <a:t>Nos capítulos 1-3 João vê, o Cristo Glorificado e as Igrejas da Ásia menor, agora João vê o trono celestial (</a:t>
            </a:r>
            <a:r>
              <a:rPr lang="pt-BR" sz="2000" dirty="0" err="1" smtClean="0">
                <a:latin typeface="Arial Black" pitchFamily="34" charset="0"/>
                <a:cs typeface="Arial" pitchFamily="34" charset="0"/>
              </a:rPr>
              <a:t>cf</a:t>
            </a:r>
            <a:r>
              <a:rPr lang="pt-BR" sz="2000" dirty="0" smtClean="0">
                <a:latin typeface="Arial Black" pitchFamily="34" charset="0"/>
                <a:cs typeface="Arial" pitchFamily="34" charset="0"/>
              </a:rPr>
              <a:t> Hebreus 4.16</a:t>
            </a:r>
            <a:r>
              <a:rPr lang="pt-BR" sz="2000" dirty="0" smtClean="0">
                <a:latin typeface="Arial Black" pitchFamily="34" charset="0"/>
                <a:cs typeface="Arial" pitchFamily="34" charset="0"/>
              </a:rPr>
              <a:t>). </a:t>
            </a:r>
            <a:endParaRPr lang="pt-BR" sz="20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72742" y="172447"/>
            <a:ext cx="6879771" cy="286232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9743" y="172447"/>
            <a:ext cx="4691743" cy="286232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Bíblico: (</a:t>
            </a:r>
            <a:r>
              <a:rPr lang="pt-BR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1,1-2).</a:t>
            </a:r>
          </a:p>
          <a:p>
            <a:pPr algn="just"/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Depois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disso, vi uma porta aberta no céu, e a voz que antes eu tinha ouvido falar-me como trombeta, disse: “Sobe até aqui, para que eu te mostre as coisas que devem acontecer depois destas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/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2	Imediatamente, fui movido pelo Espírito. Havia no céu um trono e, no trono, alguém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sentado.</a:t>
            </a:r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8367" y="5511313"/>
            <a:ext cx="7126834" cy="646331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pt-BR" b="1" dirty="0" err="1" smtClean="0">
                <a:solidFill>
                  <a:schemeClr val="bg1"/>
                </a:solidFill>
              </a:rPr>
              <a:t>Obs</a:t>
            </a:r>
            <a:r>
              <a:rPr lang="pt-BR" b="1" dirty="0" smtClean="0">
                <a:solidFill>
                  <a:schemeClr val="bg1"/>
                </a:solidFill>
              </a:rPr>
              <a:t>: As aplicações não são unanimas entre os teólogos, podem conter </a:t>
            </a:r>
          </a:p>
          <a:p>
            <a:pPr algn="just"/>
            <a:r>
              <a:rPr lang="pt-BR" b="1" dirty="0" smtClean="0">
                <a:solidFill>
                  <a:schemeClr val="bg1"/>
                </a:solidFill>
              </a:rPr>
              <a:t>Variações, lembre a Sagrada Escritura é um livro de 70 faces.  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8366" y="155541"/>
            <a:ext cx="7126834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Veremos dos versículos dois ao oito que o mesmo usa de figuras simbólicas para descrever as realidades sobrenaturais, muitos desses símbolos se aplicam a imagens do Antigo Testamento, vejamos a seguir: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776645"/>
              </p:ext>
            </p:extLst>
          </p:nvPr>
        </p:nvGraphicFramePr>
        <p:xfrm>
          <a:off x="188366" y="1296609"/>
          <a:ext cx="7126834" cy="404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63417"/>
                <a:gridCol w="356341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SÍMBOLOS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SIGNIFICADOS  (Aplicação).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v.2 – TRONO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Autoridade</a:t>
                      </a:r>
                      <a:r>
                        <a:rPr lang="pt-BR" baseline="0" dirty="0" smtClean="0"/>
                        <a:t> máxima 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v.3 -  PEDRAS PRECIOSAS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 beleza (Santidade) de Deus que nos atraí 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v. 3   O arco Íris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 aliança</a:t>
                      </a:r>
                      <a:r>
                        <a:rPr lang="pt-BR" baseline="0" dirty="0" smtClean="0"/>
                        <a:t> de Deus conosco (</a:t>
                      </a:r>
                      <a:r>
                        <a:rPr lang="pt-BR" baseline="0" dirty="0" err="1" smtClean="0"/>
                        <a:t>cf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Gn</a:t>
                      </a:r>
                      <a:r>
                        <a:rPr lang="pt-BR" baseline="0" dirty="0" smtClean="0"/>
                        <a:t> 9,14)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v. 4</a:t>
                      </a:r>
                      <a:r>
                        <a:rPr lang="pt-BR" baseline="0" dirty="0" smtClean="0"/>
                        <a:t>  Os vinte e quatro Anciãos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As</a:t>
                      </a:r>
                      <a:r>
                        <a:rPr lang="pt-BR" baseline="0" dirty="0" smtClean="0"/>
                        <a:t> doze tribos e os doze Apóstolos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v. Relâmpagos, trovões...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</a:t>
                      </a:r>
                      <a:r>
                        <a:rPr lang="pt-BR" baseline="0" dirty="0" smtClean="0"/>
                        <a:t> p</a:t>
                      </a:r>
                      <a:r>
                        <a:rPr lang="pt-BR" dirty="0" smtClean="0"/>
                        <a:t>oder de Deus 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v. 6-7 Os quatro seres vivos (Homem,</a:t>
                      </a:r>
                      <a:r>
                        <a:rPr lang="pt-BR" baseline="0" dirty="0" smtClean="0"/>
                        <a:t> touro, Leão e </a:t>
                      </a:r>
                      <a:r>
                        <a:rPr lang="pt-BR" baseline="0" dirty="0" err="1" smtClean="0"/>
                        <a:t>Àguia</a:t>
                      </a:r>
                      <a:r>
                        <a:rPr lang="pt-BR" baseline="0" dirty="0" smtClean="0"/>
                        <a:t>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Os quatro Evangelhos</a:t>
                      </a:r>
                      <a:r>
                        <a:rPr lang="pt-BR" baseline="0" dirty="0" smtClean="0"/>
                        <a:t> (</a:t>
                      </a:r>
                      <a:r>
                        <a:rPr lang="pt-BR" baseline="0" dirty="0" err="1" smtClean="0"/>
                        <a:t>cf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Ez</a:t>
                      </a:r>
                      <a:r>
                        <a:rPr lang="pt-BR" baseline="0" dirty="0" smtClean="0"/>
                        <a:t> 1.10).</a:t>
                      </a:r>
                      <a:endParaRPr lang="pt-B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v. 8  As</a:t>
                      </a:r>
                      <a:r>
                        <a:rPr lang="pt-BR" baseline="0" dirty="0" smtClean="0"/>
                        <a:t> seis asas, cobertas de olhos..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Alusão a experiência de Isaías no templo (</a:t>
                      </a:r>
                      <a:r>
                        <a:rPr lang="pt-BR" dirty="0" err="1" smtClean="0"/>
                        <a:t>cf</a:t>
                      </a:r>
                      <a:r>
                        <a:rPr lang="pt-BR" dirty="0" smtClean="0"/>
                        <a:t> Isaías 6,1-4)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7511143" y="155541"/>
            <a:ext cx="4572000" cy="65556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 LITURGIA </a:t>
            </a:r>
            <a:r>
              <a:rPr lang="pt-BR" b="1" dirty="0" smtClean="0">
                <a:solidFill>
                  <a:srgbClr val="FF0000"/>
                </a:solidFill>
              </a:rPr>
              <a:t>CELESTE!</a:t>
            </a:r>
            <a:endParaRPr lang="pt-BR" b="1" dirty="0">
              <a:solidFill>
                <a:srgbClr val="FF0000"/>
              </a:solidFill>
            </a:endParaRPr>
          </a:p>
          <a:p>
            <a:pPr algn="just"/>
            <a:r>
              <a:rPr lang="pt-BR" dirty="0" smtClean="0"/>
              <a:t>2</a:t>
            </a:r>
            <a:r>
              <a:rPr lang="pt-BR" dirty="0"/>
              <a:t>	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Imediatamente, fui movido pelo Espírito. Havia no céu um trono e, no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trono,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 alguém 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sentado. Aquele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que estava sentado tinha o aspecto de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pedra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de jaspe e cornalina;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arco-íris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envolvia o trono com reflexos de 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esmeralda. Ao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redor do trono havia outros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vinte e quatro tronos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; neles estavam sentados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vinte e quatro anciãos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, todos eles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vestidos de branco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e com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coroas de ouro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cabeça. </a:t>
            </a:r>
            <a:r>
              <a:rPr lang="pt-BR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trono saíam relâmpagos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, vozes e trovões. Diante do trono estavam acesas sete lâmpadas de fogo, que são os sete espíritos de 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Deus. Na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frente do trono havia como que um mar de vidro cristalino. No centro, em redor do trono,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havia quatro Seres vivos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, cheios de olhos pela frente e por 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detrás. O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primeiro Ser vivo era semelhante a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leão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; o segundo era semelhante a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touro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; o terceiro tinha rosto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homem;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 o quarto era semelhante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uma águia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em pleno </a:t>
            </a:r>
            <a:r>
              <a:rPr lang="pt-B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vôo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Cada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um dos quatro Seres vivos tinha seis asas, cobertas de olhos ao redor e por dentro. Dia e noite, sem parar, proclamavam: “Santo! Santo! Santo! Senhor Deus Todo-poderoso, aquele ‘que é, que era e que vem’!”</a:t>
            </a:r>
          </a:p>
        </p:txBody>
      </p:sp>
    </p:spTree>
    <p:extLst>
      <p:ext uri="{BB962C8B-B14F-4D97-AF65-F5344CB8AC3E}">
        <p14:creationId xmlns:p14="http://schemas.microsoft.com/office/powerpoint/2010/main" val="25859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8905" y="184638"/>
            <a:ext cx="5063372" cy="581697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TRONO É LUGAR DE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ADORAÇÃO 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(V.9-11)</a:t>
            </a: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GLÓRIA, HONRA, AÇÃO DE GRAÇAS, PROSTRAÇÃO,  ENTREGA, LOUVOR. 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CAP 5,1-4 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LIVRO (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Apocalipse – As revelações)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lacrado </a:t>
            </a:r>
          </a:p>
          <a:p>
            <a:pPr algn="just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“ninguém é capaz de abrir”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3.23</a:t>
            </a: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(v.4) Todos aqueles que morreram esperando o messias “Jesus”. 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(v.5) – O leão da tribo de Judá – descendência de Davi.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(v.6)  Cordeiro -  imolado: Sacrífico  (Eucaristia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Mas conserva-se de pé (Esta vivo).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 Chifres  - Poder </a:t>
            </a:r>
          </a:p>
          <a:p>
            <a:pPr algn="just"/>
            <a:endParaRPr lang="pt-BR" b="1" dirty="0"/>
          </a:p>
          <a:p>
            <a:pPr algn="just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399" y="99212"/>
            <a:ext cx="3313395" cy="246221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943916" y="99213"/>
            <a:ext cx="3160998" cy="24622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 CORDEIRO E O LIVRO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SELADO</a:t>
            </a:r>
          </a:p>
          <a:p>
            <a:pPr algn="just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 capitulo cinco temos duas grandes figuras:</a:t>
            </a:r>
          </a:p>
          <a:p>
            <a:pPr algn="just"/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cordeiro e o livro selado.</a:t>
            </a:r>
          </a:p>
          <a:p>
            <a:pPr algn="just"/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Jesus é apresentado em duas dimensões:</a:t>
            </a:r>
          </a:p>
          <a:p>
            <a:pPr algn="just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Como leão e como cordeiro imolado. 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399" y="2656114"/>
            <a:ext cx="3313395" cy="238397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943916" y="2656114"/>
            <a:ext cx="3160998" cy="24622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Só Jesus é digno de abrir o livro e desatar os selos.</a:t>
            </a:r>
          </a:p>
          <a:p>
            <a:pPr algn="just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 isso toda a criação, anjos e aqueles que estão vestidos de branco os Santos, se prostram diante de sua glória, honra e majestade. </a:t>
            </a:r>
          </a:p>
          <a:p>
            <a:pPr algn="just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Oferecendo juntamente com o cordeiro suas orações (v.8) um sacrifício Santo e agradável a Deus em ação de graças!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7713" y="4504568"/>
            <a:ext cx="11745687" cy="203132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(v.7)  O cordeiro veio – Jesus volta ao trono do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Pai depois de sua morte, ressureição e Ascenção. Recebe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livro  (revelações do Apocalipse). </a:t>
            </a:r>
          </a:p>
          <a:p>
            <a:pPr algn="just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Harpas, taças, cheias de incenso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(Louvor e adoração) - orações dos Santos e Anjos).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(V.9-10) Louvor ao Sangue derramado  - ( 1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2,9-10).</a:t>
            </a:r>
          </a:p>
          <a:p>
            <a:pPr algn="just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(v.11)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milhares de milhares... Todos os salvos,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 comunhão dos santos) juntamente com os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Anjos- 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v.12-13  Tudo que existe louva o cordeiro que foi imolado. Aleluia!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743" y="215596"/>
            <a:ext cx="5366657" cy="397031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37457" y="215596"/>
            <a:ext cx="6096000" cy="39703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pt-B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5,7-11) Então </a:t>
            </a:r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Cordeiro veio receber o livro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da mão direita daquele que está sentado no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trono.  Quando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ele recebeu o livro, os quatro Seres vivos e os vinte e quatro Anciãos prostraram-se diante do Cordeiro. Todos tinham harpas e taças de ouro cheias de incenso, que são as orações dos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santos. E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entoaram um cântico novo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“Tu és digno de receber o livro e de abrir-lhe os selos, porque foste imolado, e com teu sangue adquiriste para Deus gente de toda tribo, língua, povo 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nação. Deles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fizeste para o nosso Deus um reino de sacerdotes. E eles reinarão sobre a terra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/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vi – eu ouvi a voz de numerosos anjos, que rodeavam o trono, os Seres vivos e os Anciãos. Eram milhares de milhares, milhões de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milhões,e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proclamavam em alta voz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 Cordeiro imolado é digno de receber o poder, a riqueza, a sabedoria e a força, a honra, a glória e o louvor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todas as criaturas que estão no céu, na terra, debaixo da terra e no mar, e tudo o que aí se encontra, eu as ouvi dizer: “Ao que está sentado no trono e ao Cordeiro, o louvor e a honra, a glória e o poder para sempre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pPr algn="just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quatro Seres vivos respondiam: “Amém”. E os Anciãos se prostraram e adoraram.</a:t>
            </a:r>
          </a:p>
        </p:txBody>
      </p:sp>
    </p:spTree>
    <p:extLst>
      <p:ext uri="{BB962C8B-B14F-4D97-AF65-F5344CB8AC3E}">
        <p14:creationId xmlns:p14="http://schemas.microsoft.com/office/powerpoint/2010/main" val="1654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980" y="123986"/>
            <a:ext cx="5333078" cy="649379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A</a:t>
            </a:r>
            <a:r>
              <a:rPr lang="pt-B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liturgia celeste revela o mistério que celebramos na eucaristia!</a:t>
            </a:r>
            <a:endParaRPr lang="pt-BR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Santa Missa, celebramos (proclamamos glória e louvores ininterruptas, dia e noite) Ao cordeiro que foi imolado  (O sacrífico de Jesus),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que esta de pé (vivo) que se tornou o vencedor (leão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da tribo de Judá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Esse cordeiro que nos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resgata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com seu sangue e nos faz um reino de sacerdotes (os Santos e Salvos). 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Nossas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orações: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Como incenso sobem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ao céu que esta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aberto”o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véu do templo foi rasgado”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(O livro lacrado foi aberto) em comunhão com o sacrífico do cordeiro, Aquele que esta sentado no trono. 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Diante desse trono se prostra uma multidão infinita... A comunhão dos Santos e os Anjos!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Essa imagem reflete o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kairós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( um acontecimento único e eterno) Assim em cada Santa missa, atualizamos o sacrifício do calvário, estamos presentes aos pés da cruz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com Maria e Joã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o,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celebrando, o único sacrifício perfeito, que é acolhido pelo Pai para nossa salvação. 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Assim somos chamados a nos alimentar do cordeiro, o pão vivo descido do céu, proclamando sua morte (salvação) até que ele venha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! </a:t>
            </a:r>
          </a:p>
          <a:p>
            <a:pPr marL="0" indent="0"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Ele vem! Essa é a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gande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mensagem do apocalipse, Cristo é o Senhor da história!</a:t>
            </a:r>
          </a:p>
          <a:p>
            <a:pPr marL="0" indent="0"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Com Ele virá 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(vitória final sobre o mundo e fim dos tempos) 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Aleluia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!</a:t>
            </a:r>
          </a:p>
          <a:p>
            <a:pPr marL="0" indent="0">
              <a:buNone/>
            </a:pP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959" y="123986"/>
            <a:ext cx="5548956" cy="35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84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1169</Words>
  <Application>Microsoft Office PowerPoint</Application>
  <PresentationFormat>Widescreen</PresentationFormat>
  <Paragraphs>111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Betânia</dc:creator>
  <cp:lastModifiedBy>Betânia</cp:lastModifiedBy>
  <cp:revision>30</cp:revision>
  <dcterms:created xsi:type="dcterms:W3CDTF">2018-06-01T12:15:17Z</dcterms:created>
  <dcterms:modified xsi:type="dcterms:W3CDTF">2018-11-23T17:41:29Z</dcterms:modified>
</cp:coreProperties>
</file>