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8"/>
  </p:notesMasterIdLst>
  <p:sldIdLst>
    <p:sldId id="292" r:id="rId2"/>
    <p:sldId id="274" r:id="rId3"/>
    <p:sldId id="290" r:id="rId4"/>
    <p:sldId id="259" r:id="rId5"/>
    <p:sldId id="288" r:id="rId6"/>
    <p:sldId id="279" r:id="rId7"/>
    <p:sldId id="273" r:id="rId8"/>
    <p:sldId id="285" r:id="rId9"/>
    <p:sldId id="282" r:id="rId10"/>
    <p:sldId id="269" r:id="rId11"/>
    <p:sldId id="286" r:id="rId12"/>
    <p:sldId id="284" r:id="rId13"/>
    <p:sldId id="287" r:id="rId14"/>
    <p:sldId id="283" r:id="rId15"/>
    <p:sldId id="291" r:id="rId16"/>
    <p:sldId id="289" r:id="rId1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70" autoAdjust="0"/>
    <p:restoredTop sz="94660"/>
  </p:normalViewPr>
  <p:slideViewPr>
    <p:cSldViewPr snapToGrid="0">
      <p:cViewPr>
        <p:scale>
          <a:sx n="37" d="100"/>
          <a:sy n="37" d="100"/>
        </p:scale>
        <p:origin x="-158" y="-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42681-E032-4F6F-8FFC-BA2FF424D6F0}" type="datetimeFigureOut">
              <a:rPr lang="pt-BR" smtClean="0"/>
              <a:t>18/11/2018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33172-B1D5-414D-BF05-BB245BA03D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9144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tx1"/>
                </a:solidFill>
              </a:rPr>
              <a:t>É rota obrigatória de militares e do comercio entre as potencias do leste e oeste, por isso a mesma sempre foi almejada, sendo palco de lutas entre grandes impérios do oriente médio. </a:t>
            </a:r>
          </a:p>
          <a:p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33172-B1D5-414D-BF05-BB245BA03D01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9952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Curiosidades:</a:t>
            </a:r>
          </a:p>
          <a:p>
            <a:r>
              <a:rPr lang="pt-BR" dirty="0" smtClean="0"/>
              <a:t>Atualmente, a região do Crescente Fértil é ocupada pelos territórios dos seguintes países: Egito, Líbano, Jordânia, Israel, Síria, Turquia, Irã e Iraque.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33172-B1D5-414D-BF05-BB245BA03D01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8094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#Nota Levi não</a:t>
            </a:r>
            <a:r>
              <a:rPr lang="pt-BR" baseline="0" dirty="0" smtClean="0"/>
              <a:t> recebeu herança – </a:t>
            </a:r>
            <a:r>
              <a:rPr lang="pt-BR" baseline="0" dirty="0" err="1" smtClean="0"/>
              <a:t>levi</a:t>
            </a:r>
            <a:r>
              <a:rPr lang="pt-BR" baseline="0" dirty="0" smtClean="0"/>
              <a:t> ficou como propriedade de Deus.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33172-B1D5-414D-BF05-BB245BA03D01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9697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#Nota Levi não</a:t>
            </a:r>
            <a:r>
              <a:rPr lang="pt-BR" baseline="0" dirty="0" smtClean="0"/>
              <a:t> recebeu herança – </a:t>
            </a:r>
            <a:r>
              <a:rPr lang="pt-BR" baseline="0" dirty="0" err="1" smtClean="0"/>
              <a:t>levi</a:t>
            </a:r>
            <a:r>
              <a:rPr lang="pt-BR" baseline="0" dirty="0" smtClean="0"/>
              <a:t> ficou como propriedade de Deus.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33172-B1D5-414D-BF05-BB245BA03D01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1102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#Nota Levi não</a:t>
            </a:r>
            <a:r>
              <a:rPr lang="pt-BR" baseline="0" dirty="0" smtClean="0"/>
              <a:t> recebeu herança – </a:t>
            </a:r>
            <a:r>
              <a:rPr lang="pt-BR" baseline="0" dirty="0" err="1" smtClean="0"/>
              <a:t>levi</a:t>
            </a:r>
            <a:r>
              <a:rPr lang="pt-BR" baseline="0" dirty="0" smtClean="0"/>
              <a:t> ficou como propriedade de Deus.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33172-B1D5-414D-BF05-BB245BA03D01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0993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#Nota Levi não</a:t>
            </a:r>
            <a:r>
              <a:rPr lang="pt-BR" baseline="0" dirty="0" smtClean="0"/>
              <a:t> recebeu herança – </a:t>
            </a:r>
            <a:r>
              <a:rPr lang="pt-BR" baseline="0" dirty="0" err="1" smtClean="0"/>
              <a:t>levi</a:t>
            </a:r>
            <a:r>
              <a:rPr lang="pt-BR" baseline="0" dirty="0" smtClean="0"/>
              <a:t> ficou como propriedade de Deus.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33172-B1D5-414D-BF05-BB245BA03D01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1836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#Nota Levi não</a:t>
            </a:r>
            <a:r>
              <a:rPr lang="pt-BR" baseline="0" dirty="0" smtClean="0"/>
              <a:t> recebeu herança – </a:t>
            </a:r>
            <a:r>
              <a:rPr lang="pt-BR" baseline="0" dirty="0" err="1" smtClean="0"/>
              <a:t>levi</a:t>
            </a:r>
            <a:r>
              <a:rPr lang="pt-BR" baseline="0" dirty="0" smtClean="0"/>
              <a:t> ficou como propriedade de Deus.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33172-B1D5-414D-BF05-BB245BA03D01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15768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#Nota Levi não</a:t>
            </a:r>
            <a:r>
              <a:rPr lang="pt-BR" baseline="0" dirty="0" smtClean="0"/>
              <a:t> recebeu herança – </a:t>
            </a:r>
            <a:r>
              <a:rPr lang="pt-BR" baseline="0" dirty="0" err="1" smtClean="0"/>
              <a:t>levi</a:t>
            </a:r>
            <a:r>
              <a:rPr lang="pt-BR" baseline="0" dirty="0" smtClean="0"/>
              <a:t> ficou como propriedade de Deus.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33172-B1D5-414D-BF05-BB245BA03D01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1102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D9538-5AB2-424C-BFED-25A75E510771}" type="datetimeFigureOut">
              <a:rPr lang="pt-BR" smtClean="0"/>
              <a:t>18/11/2018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03658-5591-4E4B-8E54-861783E0DE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9352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D9538-5AB2-424C-BFED-25A75E510771}" type="datetimeFigureOut">
              <a:rPr lang="pt-BR" smtClean="0"/>
              <a:t>18/11/2018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03658-5591-4E4B-8E54-861783E0DE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6173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D9538-5AB2-424C-BFED-25A75E510771}" type="datetimeFigureOut">
              <a:rPr lang="pt-BR" smtClean="0"/>
              <a:t>18/11/2018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03658-5591-4E4B-8E54-861783E0DE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8599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D9538-5AB2-424C-BFED-25A75E510771}" type="datetimeFigureOut">
              <a:rPr lang="pt-BR" smtClean="0"/>
              <a:t>18/11/2018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03658-5591-4E4B-8E54-861783E0DE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2334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D9538-5AB2-424C-BFED-25A75E510771}" type="datetimeFigureOut">
              <a:rPr lang="pt-BR" smtClean="0"/>
              <a:t>18/11/2018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03658-5591-4E4B-8E54-861783E0DE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1358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D9538-5AB2-424C-BFED-25A75E510771}" type="datetimeFigureOut">
              <a:rPr lang="pt-BR" smtClean="0"/>
              <a:t>18/11/2018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03658-5591-4E4B-8E54-861783E0DE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422630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D9538-5AB2-424C-BFED-25A75E510771}" type="datetimeFigureOut">
              <a:rPr lang="pt-BR" smtClean="0"/>
              <a:t>18/11/2018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03658-5591-4E4B-8E54-861783E0DE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961254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D9538-5AB2-424C-BFED-25A75E510771}" type="datetimeFigureOut">
              <a:rPr lang="pt-BR" smtClean="0"/>
              <a:t>18/11/2018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03658-5591-4E4B-8E54-861783E0DE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7975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D9538-5AB2-424C-BFED-25A75E510771}" type="datetimeFigureOut">
              <a:rPr lang="pt-BR" smtClean="0"/>
              <a:t>18/11/2018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03658-5591-4E4B-8E54-861783E0DE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6628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D9538-5AB2-424C-BFED-25A75E510771}" type="datetimeFigureOut">
              <a:rPr lang="pt-BR" smtClean="0"/>
              <a:t>18/11/2018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03658-5591-4E4B-8E54-861783E0DE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3706966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D9538-5AB2-424C-BFED-25A75E510771}" type="datetimeFigureOut">
              <a:rPr lang="pt-BR" smtClean="0"/>
              <a:t>18/11/2018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03658-5591-4E4B-8E54-861783E0DE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5993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D9538-5AB2-424C-BFED-25A75E510771}" type="datetimeFigureOut">
              <a:rPr lang="pt-BR" smtClean="0"/>
              <a:t>18/11/2018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03658-5591-4E4B-8E54-861783E0DE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7956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4000" dirty="0" smtClean="0">
                <a:latin typeface="Arial" pitchFamily="34" charset="0"/>
                <a:cs typeface="Arial" pitchFamily="34" charset="0"/>
              </a:rPr>
              <a:t>CANAL NO YOU TUBE:  JOVENS DE FOGO!  </a:t>
            </a:r>
          </a:p>
          <a:p>
            <a:pPr marL="0" indent="0">
              <a:buNone/>
            </a:pPr>
            <a:r>
              <a:rPr lang="pt-BR" sz="4000" dirty="0" smtClean="0">
                <a:latin typeface="Arial" pitchFamily="34" charset="0"/>
                <a:cs typeface="Arial" pitchFamily="34" charset="0"/>
              </a:rPr>
              <a:t>PLAYLIST -  CURSO BOA SEMENTE </a:t>
            </a:r>
          </a:p>
          <a:p>
            <a:pPr marL="0" indent="0">
              <a:buNone/>
            </a:pPr>
            <a:endParaRPr lang="pt-BR" sz="4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pt-BR" sz="40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t-BR" sz="4000" dirty="0" smtClean="0">
                <a:latin typeface="Arial" pitchFamily="34" charset="0"/>
                <a:cs typeface="Arial" pitchFamily="34" charset="0"/>
              </a:rPr>
              <a:t>-------------------------------</a:t>
            </a:r>
          </a:p>
          <a:p>
            <a:pPr marL="0" indent="0">
              <a:buNone/>
            </a:pPr>
            <a:r>
              <a:rPr lang="pt-BR" sz="4000" dirty="0" smtClean="0">
                <a:latin typeface="Arial" pitchFamily="34" charset="0"/>
                <a:cs typeface="Arial" pitchFamily="34" charset="0"/>
              </a:rPr>
              <a:t>BLOG:  jovensdefogocomunidadejavénissi.org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07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5823858" cy="3537857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5823858" y="21772"/>
            <a:ext cx="6368142" cy="6370975"/>
          </a:xfrm>
          <a:prstGeom prst="rect">
            <a:avLst/>
          </a:prstGeom>
          <a:ln w="127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grande </a:t>
            </a:r>
            <a:r>
              <a:rPr lang="pt-B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família. </a:t>
            </a:r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Jacó teve 12 filhos). </a:t>
            </a:r>
          </a:p>
          <a:p>
            <a:pPr algn="just"/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BR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Lia teve quatro filhos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deu à luz Rubem, Simeão, Levi e Judá. </a:t>
            </a:r>
          </a:p>
          <a:p>
            <a:pPr algn="just"/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Quando Raquel viu que não ia ter filhos, ficou muito triste. Por isso, entregou a Jacó sua serva 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Bila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e </a:t>
            </a:r>
            <a:r>
              <a:rPr lang="pt-BR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</a:t>
            </a:r>
            <a:r>
              <a:rPr lang="pt-BR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teve dois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filhos, chamados 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Dã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Naftali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Lia entregou então sua serva 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Zilpa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Jacó, e </a:t>
            </a:r>
            <a:r>
              <a:rPr lang="pt-BR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Zilpa</a:t>
            </a:r>
            <a:r>
              <a:rPr lang="pt-BR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deu à luz 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Gade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Aser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Por fim, Lia teve mais dois filhos, 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Issacar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Zebulom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BR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Raquel,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finalmente, também teve um filho. Deu-lhe o nome de José.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Quando Jacó e sua família já estavam de volta em Canaã, Raquel teve outro filho. Isto aconteceu numa viagem. Foi difícil para Raquel, e ela morreu ao ter o filho. Mas o menino estava bem. Jacó deu-lhe o nome de </a:t>
            </a:r>
            <a:r>
              <a:rPr lang="pt-BR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Benjamim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3789869"/>
            <a:ext cx="5823858" cy="2985433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t-BR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Nota: Dos 12 </a:t>
            </a: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filhos de Jacó</a:t>
            </a:r>
            <a:r>
              <a:rPr lang="pt-BR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descendem toda </a:t>
            </a: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nação de Israel. A</a:t>
            </a:r>
            <a:r>
              <a:rPr lang="pt-BR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tribos de Israel levam os nomes de 10 filhos de Jacó e de dois filhos de José (“Efraim e </a:t>
            </a:r>
            <a:r>
              <a:rPr lang="pt-BR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Manasses”). </a:t>
            </a:r>
            <a:endParaRPr lang="pt-BR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42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5328482" y="98362"/>
            <a:ext cx="6772347" cy="304698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(Gênesis 37.3-8)  tinha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dez irmãos mais velhos e era o favorito de seu pai Jacó. Ele também tinha sonhos proféticos e contou que tinha recebido sonhos que mostravam que ele seria o líder da família. </a:t>
            </a:r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Por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causa dessas coisas, seus irmãos o odiavam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 por isso foi vendido como escravo.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Gênesis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37.19-20).</a:t>
            </a:r>
          </a:p>
        </p:txBody>
      </p:sp>
      <p:sp>
        <p:nvSpPr>
          <p:cNvPr id="3" name="Retângulo 2"/>
          <p:cNvSpPr/>
          <p:nvPr/>
        </p:nvSpPr>
        <p:spPr>
          <a:xfrm>
            <a:off x="104104" y="98362"/>
            <a:ext cx="5036956" cy="523220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José do Egito (o sonhador).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838200" y="816429"/>
            <a:ext cx="859971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13" y="738351"/>
            <a:ext cx="4983030" cy="332202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763690" y="1258278"/>
            <a:ext cx="1672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err="1" smtClean="0">
                <a:latin typeface="Arial Black" panose="020B0A04020102020204" pitchFamily="34" charset="0"/>
              </a:rPr>
              <a:t>Gn</a:t>
            </a:r>
            <a:r>
              <a:rPr lang="pt-BR" sz="2400" dirty="0" smtClean="0">
                <a:latin typeface="Arial Black" panose="020B0A04020102020204" pitchFamily="34" charset="0"/>
              </a:rPr>
              <a:t> 37.19</a:t>
            </a:r>
            <a:endParaRPr lang="pt-BR" sz="2400" dirty="0">
              <a:latin typeface="Arial Black" panose="020B0A040201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328484" y="4138449"/>
            <a:ext cx="6772347" cy="2246769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José foi levado para o Egito, onde foi vendido a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Potifar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, o oficial do faraó. Deus abençoou José e ele se tornou o administrador principal dos bens de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Potifar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(Gênesis 39.3-5).</a:t>
            </a:r>
          </a:p>
        </p:txBody>
      </p:sp>
      <p:pic>
        <p:nvPicPr>
          <p:cNvPr id="1026" name="Picture 2" descr="Resultado de imagem para josé foi traído pelos irmã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13" y="4138449"/>
            <a:ext cx="4983030" cy="273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52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5328484" y="98362"/>
            <a:ext cx="6772347" cy="4893647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esposa de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Potifar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viu que José era atraente e quis adulterar com ele. 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José era fiel a Deus e a seu senhor e evitava ficar perto dela (Gênesis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39.7-10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dia, quando José fugiu dela, a esposa de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Potifar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acusou José de a tentar violentar. </a:t>
            </a:r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Por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isso, José foi lançado na prisão.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Gn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39.19-21)  </a:t>
            </a:r>
          </a:p>
          <a:p>
            <a:pPr algn="just"/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Pela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segunda vez, José foi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traído, mas Deus estava com ele 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prisãose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tornou o administrador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Retângulo 1"/>
          <p:cNvSpPr/>
          <p:nvPr/>
        </p:nvSpPr>
        <p:spPr>
          <a:xfrm>
            <a:off x="12935" y="4894585"/>
            <a:ext cx="120878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Na prisão ele ouve falar dos sonhos do 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faraó “O faraó tinha visto sete vacas magras comendo sete vacas gordas e sete espigas de trigo ruins matando sete espigas </a:t>
            </a:r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boas”. José os explicou 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que isso significava que os próximos sete anos seriam de fartura mas os sete a seguir seriam de grande fome (Gênesis </a:t>
            </a:r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41.28-30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just"/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José aconselhou o faraó a guardar alimentos para preparar para os anos de fome. O faraó, impressionado com a sabedoria de José, o nomeou governador de todo o Egito! Somente o faraó estava acima de José (Gênesis </a:t>
            </a:r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41.38-40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3" name="Retângulo 2"/>
          <p:cNvSpPr/>
          <p:nvPr/>
        </p:nvSpPr>
        <p:spPr>
          <a:xfrm>
            <a:off x="104104" y="98362"/>
            <a:ext cx="5036956" cy="46166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esposa de </a:t>
            </a:r>
            <a:r>
              <a:rPr lang="pt-BR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Potifar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Gn</a:t>
            </a:r>
            <a:r>
              <a:rPr lang="pt-B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39.7) </a:t>
            </a:r>
            <a:endParaRPr lang="pt-B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838200" y="816429"/>
            <a:ext cx="859971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04" y="700087"/>
            <a:ext cx="5036956" cy="392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8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256289" y="98362"/>
            <a:ext cx="6935711" cy="3785652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 prisão ele ouve falar dos sonhos do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faraó </a:t>
            </a:r>
            <a:endParaRPr lang="pt-B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O faraó tinha visto sete vacas magras comendo sete vacas gordas e sete espigas de trigo ruins matando sete espigas 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boas”. </a:t>
            </a:r>
          </a:p>
          <a:p>
            <a:pPr algn="just"/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José os explicou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que isso significava que os próximos sete anos seriam de fartura mas os sete a seguir seriam de grande fome </a:t>
            </a:r>
            <a:endParaRPr lang="pt-B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Gênesis 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41.28-30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just"/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04104" y="98362"/>
            <a:ext cx="5036956" cy="46166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sonhos do faraó</a:t>
            </a:r>
            <a:endParaRPr lang="pt-B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838200" y="816429"/>
            <a:ext cx="859971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04" y="589044"/>
            <a:ext cx="5036956" cy="329497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5256288" y="4005667"/>
            <a:ext cx="6935711" cy="2308324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José aconselhou o faraó a guardar alimentos para preparar para os anos de fome. </a:t>
            </a:r>
          </a:p>
          <a:p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O faraó, impressionado com a sabedoria de José, o nomeou governador de todo o Egito! Somente o faraó estava acima de José 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t-B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Gn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41.38-43).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06" y="4005667"/>
            <a:ext cx="5033953" cy="277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953000" y="21771"/>
            <a:ext cx="7239000" cy="378565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José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prosperou como governador e preparou o Egito, recolhendo comida. Quando chegaram os anos de fome, José começou a vender o trigo aos egípcios e a pessoas de outros povos (Gênesis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41.53-54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família de José em Canaã também foi afetada e seus irmãos foram para o Egito para comprar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comida, nesse momento de cumpriu o seu sonho (</a:t>
            </a:r>
            <a:r>
              <a:rPr lang="pt-B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Gn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37.5-8).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4953000" y="4181695"/>
            <a:ext cx="7239000" cy="2677656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José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trouxe seu pai e toda sua família para o Egito, onde prosperaram e ficaram 400 anos. José reconheceu a ação de Deus em sua vida e nunca se vingou (Gênesis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50.19-21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Deus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usou tudo que tinha acontecido a José para salvar sua família!</a:t>
            </a:r>
          </a:p>
        </p:txBody>
      </p:sp>
      <p:sp>
        <p:nvSpPr>
          <p:cNvPr id="2" name="Retângulo 1"/>
          <p:cNvSpPr/>
          <p:nvPr/>
        </p:nvSpPr>
        <p:spPr>
          <a:xfrm>
            <a:off x="220437" y="0"/>
            <a:ext cx="3701654" cy="52322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José e seus irmãos.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3220"/>
            <a:ext cx="4762500" cy="288063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35283"/>
            <a:ext cx="4762500" cy="260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29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04104" y="98362"/>
            <a:ext cx="9358652" cy="954107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Existe uma grande semelhança entre José e Jesus</a:t>
            </a:r>
          </a:p>
          <a:p>
            <a:endParaRPr lang="pt-BR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33133" y="1128877"/>
            <a:ext cx="11812125" cy="526297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pt-BR" sz="2800" b="1" dirty="0" smtClean="0">
                <a:latin typeface="Arial" pitchFamily="34" charset="0"/>
                <a:cs typeface="Arial" pitchFamily="34" charset="0"/>
              </a:rPr>
              <a:t>José era amado pelo Pai.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Jesus era o amado pelo Pai.</a:t>
            </a:r>
          </a:p>
          <a:p>
            <a:pPr marL="342900" indent="-342900" algn="just">
              <a:buAutoNum type="arabicPeriod"/>
            </a:pPr>
            <a:r>
              <a:rPr lang="pt-BR" sz="2800" b="1" dirty="0" smtClean="0">
                <a:latin typeface="Arial" pitchFamily="34" charset="0"/>
                <a:cs typeface="Arial" pitchFamily="34" charset="0"/>
              </a:rPr>
              <a:t>José foi traído pelos irmãos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. Jesus foi traído por Judas.</a:t>
            </a:r>
          </a:p>
          <a:p>
            <a:pPr marL="342900" indent="-342900" algn="just">
              <a:buAutoNum type="arabicPeriod"/>
            </a:pPr>
            <a:r>
              <a:rPr lang="pt-BR" sz="2800" b="1" dirty="0" smtClean="0">
                <a:latin typeface="Arial" pitchFamily="34" charset="0"/>
                <a:cs typeface="Arial" pitchFamily="34" charset="0"/>
              </a:rPr>
              <a:t>José foi vendido por 20 moedas de prata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pt-BR" sz="2800" dirty="0" err="1" smtClean="0">
                <a:latin typeface="Arial" pitchFamily="34" charset="0"/>
                <a:cs typeface="Arial" pitchFamily="34" charset="0"/>
              </a:rPr>
              <a:t>Gn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 37,28); Jesus  foi vendido por trinta moedas (</a:t>
            </a:r>
            <a:r>
              <a:rPr lang="pt-BR" sz="2800" dirty="0" err="1" smtClean="0">
                <a:latin typeface="Arial" pitchFamily="34" charset="0"/>
                <a:cs typeface="Arial" pitchFamily="34" charset="0"/>
              </a:rPr>
              <a:t>Mt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 26.15).</a:t>
            </a:r>
          </a:p>
          <a:p>
            <a:pPr marL="342900" indent="-342900" algn="just">
              <a:buAutoNum type="arabicPeriod"/>
            </a:pPr>
            <a:r>
              <a:rPr lang="pt-BR" sz="2800" b="1" dirty="0" smtClean="0">
                <a:latin typeface="Arial" pitchFamily="34" charset="0"/>
                <a:cs typeface="Arial" pitchFamily="34" charset="0"/>
              </a:rPr>
              <a:t>José foi, levado ao Egito,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Jesus foi levado ao Egito. Cumpre-se a profecia: Do </a:t>
            </a:r>
            <a:r>
              <a:rPr lang="pt-BR" sz="2800" dirty="0" err="1" smtClean="0">
                <a:latin typeface="Arial" pitchFamily="34" charset="0"/>
                <a:cs typeface="Arial" pitchFamily="34" charset="0"/>
              </a:rPr>
              <a:t>egito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 te chamei de meu filho (Oseias 11.1)</a:t>
            </a:r>
          </a:p>
          <a:p>
            <a:pPr marL="342900" indent="-342900" algn="just">
              <a:buAutoNum type="arabicPeriod"/>
            </a:pPr>
            <a:r>
              <a:rPr lang="pt-BR" sz="2800" b="1" dirty="0" smtClean="0">
                <a:latin typeface="Arial" pitchFamily="34" charset="0"/>
                <a:cs typeface="Arial" pitchFamily="34" charset="0"/>
              </a:rPr>
              <a:t>José foi fiel a todas as tentações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da mulher de </a:t>
            </a:r>
            <a:r>
              <a:rPr lang="pt-BR" sz="2800" dirty="0" err="1">
                <a:latin typeface="Arial" pitchFamily="34" charset="0"/>
                <a:cs typeface="Arial" pitchFamily="34" charset="0"/>
              </a:rPr>
              <a:t>P</a:t>
            </a:r>
            <a:r>
              <a:rPr lang="pt-BR" sz="2800" dirty="0" err="1" smtClean="0">
                <a:latin typeface="Arial" pitchFamily="34" charset="0"/>
                <a:cs typeface="Arial" pitchFamily="34" charset="0"/>
              </a:rPr>
              <a:t>otifar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. Jesus foi fiel em todas as tentações no deserto;</a:t>
            </a:r>
          </a:p>
          <a:p>
            <a:pPr marL="342900" indent="-342900" algn="just">
              <a:buAutoNum type="arabicPeriod"/>
            </a:pPr>
            <a:r>
              <a:rPr lang="pt-BR" sz="2800" b="1" dirty="0" smtClean="0">
                <a:latin typeface="Arial" pitchFamily="34" charset="0"/>
                <a:cs typeface="Arial" pitchFamily="34" charset="0"/>
              </a:rPr>
              <a:t>Os irmãos de José brigam por causa da túnica que José recebeu de Jacó.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Os soldados brigam para repartir a túnica de Jesus.</a:t>
            </a:r>
          </a:p>
          <a:p>
            <a:pPr marL="342900" indent="-342900" algn="just">
              <a:buAutoNum type="arabicPeriod"/>
            </a:pPr>
            <a:r>
              <a:rPr lang="pt-BR" sz="2800" b="1" dirty="0" smtClean="0">
                <a:latin typeface="Arial" pitchFamily="34" charset="0"/>
                <a:cs typeface="Arial" pitchFamily="34" charset="0"/>
              </a:rPr>
              <a:t>José não se vingou de seus irmãos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. Jesus na cruz disse: pai perdoa-lhes porque não sabem o que faze. </a:t>
            </a:r>
            <a:endParaRPr lang="pt-BR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16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3" y="0"/>
            <a:ext cx="4448175" cy="553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4085" y="147411"/>
            <a:ext cx="2848429" cy="810532"/>
          </a:xfrm>
          <a:solidFill>
            <a:schemeClr val="accent2"/>
          </a:solidFill>
        </p:spPr>
        <p:txBody>
          <a:bodyPr/>
          <a:lstStyle/>
          <a:p>
            <a:r>
              <a:rPr lang="pt-BR" b="1" dirty="0" smtClean="0">
                <a:solidFill>
                  <a:schemeClr val="bg1"/>
                </a:solidFill>
              </a:rPr>
              <a:t>Perguntas?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72143" y="1045030"/>
            <a:ext cx="8102600" cy="5660570"/>
          </a:xfrm>
          <a:ln w="19050">
            <a:solidFill>
              <a:schemeClr val="accent2"/>
            </a:solidFill>
          </a:ln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pt-BR" dirty="0" smtClean="0"/>
              <a:t>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Quais foram as duas promessas feitas por Deus a Abraão?</a:t>
            </a:r>
          </a:p>
          <a:p>
            <a:pPr>
              <a:buFont typeface="Wingdings" pitchFamily="2" charset="2"/>
              <a:buChar char="q"/>
            </a:pPr>
            <a:r>
              <a:rPr lang="pt-BR" sz="3600" dirty="0" smtClean="0">
                <a:latin typeface="Arial" pitchFamily="34" charset="0"/>
                <a:cs typeface="Arial" pitchFamily="34" charset="0"/>
              </a:rPr>
              <a:t>Por que Canaã era tão disputada?</a:t>
            </a:r>
          </a:p>
          <a:p>
            <a:pPr marL="0" indent="0">
              <a:buNone/>
            </a:pPr>
            <a:endParaRPr lang="pt-BR" sz="36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pt-BR" sz="3600" dirty="0" smtClean="0">
                <a:latin typeface="Arial" pitchFamily="34" charset="0"/>
                <a:cs typeface="Arial" pitchFamily="34" charset="0"/>
              </a:rPr>
              <a:t>Quem são os dois filhos de Isaac?</a:t>
            </a:r>
          </a:p>
          <a:p>
            <a:pPr marL="0" indent="0">
              <a:buNone/>
            </a:pPr>
            <a:endParaRPr lang="pt-BR" sz="36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pt-BR" sz="3600" dirty="0" smtClean="0">
                <a:latin typeface="Arial" pitchFamily="34" charset="0"/>
                <a:cs typeface="Arial" pitchFamily="34" charset="0"/>
              </a:rPr>
              <a:t>Qual lição aprendemos com Jacó?</a:t>
            </a:r>
          </a:p>
          <a:p>
            <a:pPr marL="0" indent="0">
              <a:buNone/>
            </a:pPr>
            <a:endParaRPr lang="pt-BR" sz="36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pt-BR" sz="3600" dirty="0" smtClean="0">
                <a:latin typeface="Arial" pitchFamily="34" charset="0"/>
                <a:cs typeface="Arial" pitchFamily="34" charset="0"/>
              </a:rPr>
              <a:t>Qual a semelhança entre José do Egito e Jesus?</a:t>
            </a:r>
            <a:endParaRPr lang="pt-BR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41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64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470564" y="1541319"/>
            <a:ext cx="53617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Projeto Boa semente Aula II</a:t>
            </a:r>
          </a:p>
          <a:p>
            <a:r>
              <a:rPr lang="pt-BR" sz="3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Os Patriarcas </a:t>
            </a:r>
            <a:endParaRPr lang="pt-BR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250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76201" y="870857"/>
            <a:ext cx="6553199" cy="553997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latin typeface="Arial Black" panose="020B0A04020102020204" pitchFamily="34" charset="0"/>
              </a:rPr>
              <a:t>ABRAÃO </a:t>
            </a:r>
            <a:endParaRPr lang="pt-BR" sz="2400" b="1" dirty="0">
              <a:latin typeface="Arial Black" panose="020B0A04020102020204" pitchFamily="34" charset="0"/>
            </a:endParaRPr>
          </a:p>
          <a:p>
            <a:endParaRPr lang="pt-BR" b="1" dirty="0" smtClean="0"/>
          </a:p>
          <a:p>
            <a:pPr algn="just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Poucos 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homens tiveram tanta influência nas religiões do mundo. Reverenciado por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judeus, muçulmanos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 também por cristãos,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Abraão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é considerado “um gigante das Escrituras” e “um exemplo notável de fé”. A Bíblia o chama de “pai de todos os que têm fé”. — Romanos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4.11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 relato de Abraão acontece por volta do ano 1850 </a:t>
            </a:r>
            <a:r>
              <a:rPr lang="pt-B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 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foi criado em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Ur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(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Gênesis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11.27-31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) Essa cidade era grande e próspera, e estava mergulhada na adoração de ídolos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9770" y="76200"/>
            <a:ext cx="5236029" cy="3037114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6629400" y="4230078"/>
            <a:ext cx="5486399" cy="52322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ipse 2"/>
          <p:cNvSpPr/>
          <p:nvPr/>
        </p:nvSpPr>
        <p:spPr>
          <a:xfrm>
            <a:off x="6879771" y="3113314"/>
            <a:ext cx="5021944" cy="374468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Então o Senhor indica um novo </a:t>
            </a: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lugar, </a:t>
            </a: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fazendo duas promessas:</a:t>
            </a:r>
          </a:p>
          <a:p>
            <a:pPr algn="just"/>
            <a:endParaRPr lang="pt-BR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Uma nova terra para morar.</a:t>
            </a:r>
          </a:p>
          <a:p>
            <a:pPr algn="just"/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Dar uma descendência.</a:t>
            </a:r>
          </a:p>
        </p:txBody>
      </p:sp>
    </p:spTree>
    <p:extLst>
      <p:ext uri="{BB962C8B-B14F-4D97-AF65-F5344CB8AC3E}">
        <p14:creationId xmlns:p14="http://schemas.microsoft.com/office/powerpoint/2010/main" val="192011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798" y="0"/>
            <a:ext cx="12286798" cy="6615376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2" name="CaixaDeTexto 1"/>
          <p:cNvSpPr txBox="1"/>
          <p:nvPr/>
        </p:nvSpPr>
        <p:spPr>
          <a:xfrm>
            <a:off x="6204858" y="4691743"/>
            <a:ext cx="3156856" cy="193899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20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1. </a:t>
            </a:r>
            <a:r>
              <a:rPr lang="pt-BR" sz="2000" b="1" u="sng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</a:t>
            </a:r>
            <a:r>
              <a:rPr lang="pt-BR" sz="20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pt-BR" sz="2000" b="1" u="sng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harã</a:t>
            </a:r>
            <a:r>
              <a:rPr lang="pt-BR" sz="20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pt-B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Eles saíram de </a:t>
            </a:r>
            <a:r>
              <a:rPr lang="pt-BR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</a:t>
            </a:r>
            <a:r>
              <a:rPr lang="pt-B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 Caldeus à Canaã, mas chegaram em </a:t>
            </a:r>
            <a:r>
              <a:rPr lang="pt-BR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harã</a:t>
            </a:r>
            <a:r>
              <a:rPr lang="pt-B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permaneceram </a:t>
            </a:r>
          </a:p>
          <a:p>
            <a:pPr algn="just"/>
            <a:r>
              <a:rPr lang="pt-B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Gn</a:t>
            </a:r>
            <a:r>
              <a:rPr lang="pt-B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11.31) </a:t>
            </a:r>
            <a:endParaRPr lang="pt-B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695800" y="326572"/>
            <a:ext cx="4597629" cy="147732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pt-BR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2. </a:t>
            </a:r>
            <a:r>
              <a:rPr lang="pt-BR" b="1" u="sng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Harã</a:t>
            </a:r>
            <a:r>
              <a:rPr lang="pt-BR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Canaã</a:t>
            </a:r>
          </a:p>
          <a:p>
            <a:pPr algn="just"/>
            <a:r>
              <a:rPr lang="pt-B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Deus fala a Abraão para deixar a sua terra, sua parentela e a casa de seu pai para ir a terra que o Senhor lhe mostraria (</a:t>
            </a:r>
            <a:r>
              <a:rPr lang="pt-BR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Gn</a:t>
            </a:r>
            <a:r>
              <a:rPr lang="pt-B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12.1-5)</a:t>
            </a:r>
            <a:endParaRPr lang="pt-B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" y="2819399"/>
            <a:ext cx="3766456" cy="132343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pt-BR" sz="2000" b="1" u="sng" dirty="0" smtClean="0">
                <a:solidFill>
                  <a:schemeClr val="bg1"/>
                </a:solidFill>
              </a:rPr>
              <a:t>Fase 3 – Canaã ao Egito</a:t>
            </a:r>
          </a:p>
          <a:p>
            <a:r>
              <a:rPr lang="pt-BR" sz="2000" dirty="0" smtClean="0">
                <a:solidFill>
                  <a:schemeClr val="bg1"/>
                </a:solidFill>
              </a:rPr>
              <a:t>Houve uma fome na terra e Abraão foi ao Egito Residir como estrangeiro (</a:t>
            </a:r>
            <a:r>
              <a:rPr lang="pt-BR" sz="2000" dirty="0" err="1" smtClean="0">
                <a:solidFill>
                  <a:schemeClr val="bg1"/>
                </a:solidFill>
              </a:rPr>
              <a:t>Gn</a:t>
            </a:r>
            <a:r>
              <a:rPr lang="pt-BR" sz="2000" dirty="0" smtClean="0">
                <a:solidFill>
                  <a:schemeClr val="bg1"/>
                </a:solidFill>
              </a:rPr>
              <a:t> 12.10)</a:t>
            </a:r>
            <a:endParaRPr lang="pt-BR" sz="2000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774372" y="5122630"/>
            <a:ext cx="2942771" cy="132343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 4 – Egito ao </a:t>
            </a:r>
            <a:r>
              <a:rPr lang="pt-BR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Negueve</a:t>
            </a:r>
            <a:endParaRPr lang="pt-BR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Abraão subiu do Egito com a esposa, ló e tudo que tinha ao  </a:t>
            </a:r>
            <a:r>
              <a:rPr lang="pt-BR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Negueve</a:t>
            </a:r>
            <a:r>
              <a:rPr lang="pt-B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t-BR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Gn</a:t>
            </a:r>
            <a:r>
              <a:rPr lang="pt-B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13.1)</a:t>
            </a:r>
          </a:p>
          <a:p>
            <a:endParaRPr lang="pt-BR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59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777342" y="507787"/>
            <a:ext cx="8414657" cy="23083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Abraão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e Sara eram muito idosos e não podiam ter filhos mas Deus prometeu que ainda teriam um filho. 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Esse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filho teria muitos descendentes, que se tornariam uma grande nação 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cf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Gn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15.4-5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). Quando Abraão tinha 100 anos, Sara deu à luz Isaque. Os descendentes de Isaque se tornaram a nação de Israel, que existe até hoje e é muito numerosa.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4107176"/>
            <a:ext cx="3674854" cy="46166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Quem foi Isaque na Bíblia?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40381"/>
            <a:ext cx="3674854" cy="2215991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3777343" y="3362934"/>
            <a:ext cx="8414657" cy="34163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Deus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prometeu um filho a Abraão. Mas Abraão e Sara riram da ideia, 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cf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Gn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18.1-3;9) porque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os dois estavam muito velhos para ter filhos. Quando Abraão tinha 100 anos de idade e Sara tinha 90, Isaque nasceu (Gênesis 21:1-3). </a:t>
            </a:r>
            <a:r>
              <a:rPr lang="pt-B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Isaque significa “ele riu</a:t>
            </a:r>
            <a:r>
              <a:rPr lang="pt-BR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Isaac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 casou com Rebeca (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Gn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24.67);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que era estéril, não podia ter filhos. Então Isaque orou por ela e, 20 anos depois do seu casamento, ela engravidou e teve gêmeos: Esaú e Jacó. Isaque preferia Esaú mas Rebeca preferia Jacó 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Gn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25.27-28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0" y="0"/>
            <a:ext cx="6335260" cy="461665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1ª Elemento da promessa: Muitos descendentes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503953"/>
            <a:ext cx="3674854" cy="345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0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32" y="284731"/>
            <a:ext cx="5529981" cy="3125321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5777556" y="724008"/>
            <a:ext cx="6414444" cy="2246769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Canaã – Terra onde corre leite e mel:  (Hoje atual 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Estado de </a:t>
            </a:r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Israel). Canaã 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ocupa posição estratégica e delicada dentro da faixa crescente fértil. </a:t>
            </a:r>
            <a:endParaRPr lang="pt-BR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40241" y="147481"/>
            <a:ext cx="8225329" cy="523220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2º Elemento da promessa: UM LUGAR -CANAÃ</a:t>
            </a:r>
            <a:endParaRPr lang="pt-BR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777556" y="3205953"/>
            <a:ext cx="6414444" cy="3477875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crescente fértil </a:t>
            </a:r>
            <a:endParaRPr lang="pt-BR" sz="2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Significado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- O Crescente Fértil é uma região localizada entre o Oriente Médio (vales dos rios Tigre e Eufrates) e nordeste da África (vale do rio Nilo). Ganhou este nome, pois olhando no mapa, a região tem um formato de lua na fase quarto crescente. Já o termo fértil é devido a fertilidade do solo nos vales dos rios Nilo, Tigre e Eufrates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32" y="3410052"/>
            <a:ext cx="5546311" cy="33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44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940776" y="609599"/>
            <a:ext cx="7251224" cy="267765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Foi na região do crescente fértil que se desenvolveram duas das mais importantes  e antigas civilizações da antiguidade: </a:t>
            </a:r>
          </a:p>
          <a:p>
            <a:pPr algn="just"/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(Na mesopotâmia, região dos rios tigre e Eufrates os babilônios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, assírios 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persas e no vale do rio Nilo o Egito). 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940776" y="3633365"/>
            <a:ext cx="7251224" cy="304698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Abraão estava em Canaã mas ainda vivia como estrangeiro, em Canaã viviam os cananeus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, “os hititas,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jebuseus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amorreus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heveus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, entre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outros, que cometiam grande idolatria...  </a:t>
            </a:r>
          </a:p>
          <a:p>
            <a:pPr algn="just"/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Mas o Senhor havia revelado a Abraão que sua descendência passaria por muitas tribulações (</a:t>
            </a:r>
            <a:r>
              <a:rPr lang="pt-B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cf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Gn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15.13-16)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13320"/>
            <a:ext cx="4833257" cy="3087078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0" y="0"/>
            <a:ext cx="4940776" cy="461665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Berço das primeiras civilizações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9599"/>
            <a:ext cx="4833257" cy="277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8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5244545" y="72551"/>
            <a:ext cx="6947455" cy="341632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Jacó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foi o filho de Isaque e neto de Abraão. </a:t>
            </a:r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Os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12 filhos de Jacó foram os patriarcas das 12 tribos de Israel. </a:t>
            </a:r>
            <a:endParaRPr lang="pt-B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Jacó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tinha um gêmeo chamado 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Esaú, quando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nasceram, Esaú saiu primeiro mas com Jacó agarrando seu calcanhar 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“significado do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seu nome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Jacó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significa “ele agarra o calcanhar”, ou “traiçoeiro”.  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(Gênesis 25.24-26).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3276859" cy="523220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QUEM FOI JACÓ?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0408"/>
            <a:ext cx="5244545" cy="2938463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5244545" y="3652157"/>
            <a:ext cx="6947455" cy="3108543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solidFill>
                  <a:schemeClr val="bg1"/>
                </a:solidFill>
              </a:rPr>
              <a:t>Quando Isaque estava velho e cego, ele chamou Esaú para o abençoar. Quando Esaú saiu para caçar e preparar uma refeição para seu pai, Rebeca chamou Jacó para tomar a benção, enganando Isaque. Jacó se vestiu como Esaú e Isaque, enganado, lhe deu a bênção de Esaú</a:t>
            </a:r>
            <a:r>
              <a:rPr lang="pt-BR" sz="2800" b="1" dirty="0" smtClean="0">
                <a:solidFill>
                  <a:schemeClr val="bg1"/>
                </a:solidFill>
              </a:rPr>
              <a:t>.</a:t>
            </a:r>
            <a:endParaRPr lang="pt-BR" sz="2800" b="1" dirty="0">
              <a:solidFill>
                <a:schemeClr val="bg1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52156"/>
            <a:ext cx="5192486" cy="3108544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3080229" y="6422146"/>
            <a:ext cx="1972720" cy="338554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pt-BR" sz="1600" dirty="0" smtClean="0">
                <a:solidFill>
                  <a:schemeClr val="bg1"/>
                </a:solidFill>
              </a:rPr>
              <a:t>Projeto boa semente </a:t>
            </a:r>
            <a:endParaRPr lang="pt-BR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37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2" y="478619"/>
            <a:ext cx="5359159" cy="523220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encontro de Jacó com Deus</a:t>
            </a:r>
            <a:endParaRPr lang="pt-BR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359158" y="270164"/>
            <a:ext cx="6832842" cy="3108543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2800" dirty="0" smtClean="0"/>
              <a:t>Esaú </a:t>
            </a:r>
            <a:r>
              <a:rPr lang="pt-BR" sz="2800" dirty="0"/>
              <a:t>persegui Jacó para mata-lo e na fuga  Jacó faz uma experiência poderosa do poder de Deus (</a:t>
            </a:r>
            <a:r>
              <a:rPr lang="pt-BR" sz="2800" dirty="0" err="1"/>
              <a:t>Gn</a:t>
            </a:r>
            <a:r>
              <a:rPr lang="pt-BR" sz="2800" dirty="0"/>
              <a:t> 32.23-33</a:t>
            </a:r>
            <a:r>
              <a:rPr lang="pt-BR" sz="2800" dirty="0" smtClean="0"/>
              <a:t>).</a:t>
            </a:r>
          </a:p>
          <a:p>
            <a:pPr algn="just"/>
            <a:r>
              <a:rPr lang="pt-BR" sz="2800" dirty="0" smtClean="0"/>
              <a:t> </a:t>
            </a:r>
          </a:p>
          <a:p>
            <a:pPr algn="just"/>
            <a:r>
              <a:rPr lang="pt-BR" sz="2800" dirty="0" smtClean="0"/>
              <a:t>O </a:t>
            </a:r>
            <a:r>
              <a:rPr lang="pt-BR" sz="2800" dirty="0"/>
              <a:t>fruto desse encontro é o novo nome Israel “o povo escolhido de Deus”</a:t>
            </a:r>
          </a:p>
          <a:p>
            <a:pPr algn="just"/>
            <a:endParaRPr lang="pt-BR" sz="2800" dirty="0" smtClean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2003677"/>
            <a:ext cx="5359159" cy="3877985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5446244" y="3917347"/>
            <a:ext cx="6832842" cy="2246769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Jacó se casou com Raquel com duas irmãos “Lia e Raquel’ Raquel era a mais amada mas era estéril, mas no final de sua vida Raquel teve um filho chamado José. </a:t>
            </a:r>
          </a:p>
        </p:txBody>
      </p:sp>
    </p:spTree>
    <p:extLst>
      <p:ext uri="{BB962C8B-B14F-4D97-AF65-F5344CB8AC3E}">
        <p14:creationId xmlns:p14="http://schemas.microsoft.com/office/powerpoint/2010/main" val="51783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1039</TotalTime>
  <Words>1944</Words>
  <Application>Microsoft Office PowerPoint</Application>
  <PresentationFormat>Personalizar</PresentationFormat>
  <Paragraphs>131</Paragraphs>
  <Slides>16</Slides>
  <Notes>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17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Perguntas?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Betânia</dc:creator>
  <cp:lastModifiedBy>Rodrigo</cp:lastModifiedBy>
  <cp:revision>67</cp:revision>
  <dcterms:created xsi:type="dcterms:W3CDTF">2018-05-15T14:00:31Z</dcterms:created>
  <dcterms:modified xsi:type="dcterms:W3CDTF">2018-11-18T14:08:29Z</dcterms:modified>
</cp:coreProperties>
</file>