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77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37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174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7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04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26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24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63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14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43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62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89D2-4B2A-4AD8-92CE-98812E178103}" type="datetimeFigureOut">
              <a:rPr lang="pt-BR" smtClean="0"/>
              <a:t>20/06/2018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B886-E265-4B78-BDEC-AE52E601D4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12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8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038042" y="383828"/>
            <a:ext cx="41539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PROJETO  BOA SEMENTE </a:t>
            </a:r>
            <a:endParaRPr lang="pt-BR" sz="2400" b="1" dirty="0">
              <a:solidFill>
                <a:schemeClr val="accent4">
                  <a:lumMod val="50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61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4877" y="138421"/>
            <a:ext cx="7115333" cy="1569660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3º A superioridade de Cristo em relação a Moisés</a:t>
            </a:r>
          </a:p>
          <a:p>
            <a:pPr algn="just"/>
            <a:r>
              <a:rPr lang="pt-BR" sz="2400" dirty="0" smtClean="0"/>
              <a:t>Quem </a:t>
            </a:r>
            <a:r>
              <a:rPr lang="pt-BR" sz="2400" dirty="0"/>
              <a:t>foi Moisés para o povo de Israel?</a:t>
            </a:r>
          </a:p>
          <a:p>
            <a:pPr algn="just"/>
            <a:r>
              <a:rPr lang="pt-BR" sz="2400" dirty="0" smtClean="0"/>
              <a:t>O </a:t>
            </a:r>
            <a:r>
              <a:rPr lang="pt-BR" sz="2400" dirty="0"/>
              <a:t>grande líder e libertador, servo de Deus </a:t>
            </a:r>
            <a:r>
              <a:rPr lang="pt-BR" sz="2400" dirty="0" smtClean="0"/>
              <a:t>(</a:t>
            </a:r>
            <a:r>
              <a:rPr lang="pt-BR" sz="2400" dirty="0" err="1" smtClean="0"/>
              <a:t>Hb</a:t>
            </a:r>
            <a:r>
              <a:rPr lang="pt-BR" sz="2400" dirty="0" smtClean="0"/>
              <a:t> 3.2-6), </a:t>
            </a:r>
            <a:r>
              <a:rPr lang="pt-BR" sz="2400" dirty="0"/>
              <a:t>Jesus é superior a Moisés pois ele é filho.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02" y="1172742"/>
            <a:ext cx="4527598" cy="311127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84877" y="2145988"/>
            <a:ext cx="7115333" cy="2308324"/>
          </a:xfrm>
          <a:prstGeom prst="rect">
            <a:avLst/>
          </a:prstGeom>
          <a:ln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4º A supremacia de Cristo sobre Josué (</a:t>
            </a:r>
            <a:r>
              <a:rPr lang="pt-BR" sz="2400" b="1" dirty="0" err="1">
                <a:solidFill>
                  <a:srgbClr val="FF0000"/>
                </a:solidFill>
              </a:rPr>
              <a:t>cap</a:t>
            </a:r>
            <a:r>
              <a:rPr lang="pt-BR" sz="2400" b="1" dirty="0">
                <a:solidFill>
                  <a:srgbClr val="FF0000"/>
                </a:solidFill>
              </a:rPr>
              <a:t> 4.1-10)</a:t>
            </a:r>
          </a:p>
          <a:p>
            <a:r>
              <a:rPr lang="pt-BR" sz="2400" b="1" u="sng" dirty="0" smtClean="0"/>
              <a:t>Quem </a:t>
            </a:r>
            <a:r>
              <a:rPr lang="pt-BR" sz="2400" b="1" u="sng" dirty="0"/>
              <a:t>foi Josué?</a:t>
            </a:r>
          </a:p>
          <a:p>
            <a:endParaRPr lang="pt-BR" sz="2400" dirty="0" smtClean="0"/>
          </a:p>
          <a:p>
            <a:r>
              <a:rPr lang="pt-BR" sz="2400" dirty="0" smtClean="0"/>
              <a:t>O </a:t>
            </a:r>
            <a:r>
              <a:rPr lang="pt-BR" sz="2400" dirty="0"/>
              <a:t>líder que introduziu o povo de Deus a terra prometida.  A palavra Josué e Jesus no hebraico tem o mesmo significado. Deus salvador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184877" y="4721921"/>
            <a:ext cx="12192000" cy="1200329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pt-BR" sz="2400" b="1" dirty="0"/>
              <a:t>Que terra Josué introduziu o povo? </a:t>
            </a:r>
            <a:endParaRPr lang="pt-BR" sz="2400" b="1" dirty="0" smtClean="0"/>
          </a:p>
          <a:p>
            <a:r>
              <a:rPr lang="pt-BR" sz="2400" dirty="0" smtClean="0"/>
              <a:t>Canaã</a:t>
            </a:r>
            <a:r>
              <a:rPr lang="pt-BR" sz="2400" dirty="0"/>
              <a:t>, essa terra era permanente? Não, Jesus é sup. </a:t>
            </a:r>
            <a:r>
              <a:rPr lang="pt-BR" sz="2400" dirty="0" smtClean="0"/>
              <a:t>Porque </a:t>
            </a:r>
            <a:r>
              <a:rPr lang="pt-BR" sz="2400" dirty="0"/>
              <a:t>nos introduz na </a:t>
            </a:r>
            <a:r>
              <a:rPr lang="pt-BR" sz="2400" dirty="0" smtClean="0"/>
              <a:t>Canaã </a:t>
            </a:r>
            <a:r>
              <a:rPr lang="pt-BR" sz="2400" dirty="0"/>
              <a:t>celestial o reino dos céus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365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616095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</a:rPr>
              <a:t>5º A superioridade de Cristo sobre Aarão e os </a:t>
            </a:r>
            <a:r>
              <a:rPr lang="pt-BR" sz="2400" b="1" dirty="0" smtClean="0">
                <a:solidFill>
                  <a:srgbClr val="FF0000"/>
                </a:solidFill>
              </a:rPr>
              <a:t>sacerdotes  (</a:t>
            </a:r>
            <a:r>
              <a:rPr lang="pt-BR" sz="2400" b="1" dirty="0" err="1" smtClean="0">
                <a:solidFill>
                  <a:srgbClr val="FF0000"/>
                </a:solidFill>
              </a:rPr>
              <a:t>cap</a:t>
            </a:r>
            <a:r>
              <a:rPr lang="pt-BR" sz="2400" b="1" dirty="0" smtClean="0">
                <a:solidFill>
                  <a:srgbClr val="FF0000"/>
                </a:solidFill>
              </a:rPr>
              <a:t> 5.4-5</a:t>
            </a:r>
            <a:r>
              <a:rPr lang="pt-BR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Quem era Aarão?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Irmão </a:t>
            </a:r>
            <a:r>
              <a:rPr lang="pt-BR" sz="2400" dirty="0"/>
              <a:t>de Moisés escolhido como sumo sacerdote.  </a:t>
            </a:r>
            <a:endParaRPr lang="pt-BR" sz="2400" dirty="0" smtClean="0"/>
          </a:p>
          <a:p>
            <a:pPr algn="just"/>
            <a:r>
              <a:rPr lang="pt-BR" sz="2400" dirty="0" smtClean="0"/>
              <a:t>Qual </a:t>
            </a:r>
            <a:r>
              <a:rPr lang="pt-BR" sz="2400" dirty="0"/>
              <a:t>a diferença entre um sacerdócio e outro?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Aarão era perfeito? E cristo?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Que tipo de sacrifício ele ofereceu?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Quando Aarão </a:t>
            </a:r>
            <a:r>
              <a:rPr lang="pt-BR" sz="2400" dirty="0" smtClean="0"/>
              <a:t>oferecia </a:t>
            </a:r>
            <a:r>
              <a:rPr lang="pt-BR" sz="2400" dirty="0"/>
              <a:t>sacrifício precisava </a:t>
            </a:r>
            <a:r>
              <a:rPr lang="pt-BR" sz="2400" dirty="0" smtClean="0"/>
              <a:t>repeti-lo? </a:t>
            </a:r>
            <a:r>
              <a:rPr lang="pt-BR" sz="2400" dirty="0"/>
              <a:t>E cristo?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O sangue dos animais resolvia o problema do pecado?</a:t>
            </a:r>
          </a:p>
          <a:p>
            <a:pPr algn="just"/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14" y="304643"/>
            <a:ext cx="5532619" cy="34578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14" y="4012133"/>
            <a:ext cx="5532619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799" y="176215"/>
            <a:ext cx="71453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/>
              <a:t>Não, mas Deus permitiu para prefigurar algo maior o sacrifício de Cristo.  </a:t>
            </a:r>
            <a:r>
              <a:rPr lang="pt-BR" sz="2400" dirty="0" smtClean="0"/>
              <a:t>(</a:t>
            </a:r>
            <a:r>
              <a:rPr lang="pt-BR" sz="2400" dirty="0" err="1" smtClean="0"/>
              <a:t>cf</a:t>
            </a:r>
            <a:r>
              <a:rPr lang="pt-BR" sz="2400" dirty="0" smtClean="0"/>
              <a:t> </a:t>
            </a:r>
            <a:r>
              <a:rPr lang="pt-BR" sz="2400" dirty="0" err="1" smtClean="0"/>
              <a:t>Rm</a:t>
            </a:r>
            <a:r>
              <a:rPr lang="pt-BR" sz="2400" dirty="0" smtClean="0"/>
              <a:t> 3.24-26)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/>
              <a:t> </a:t>
            </a:r>
            <a:r>
              <a:rPr lang="pt-BR" sz="2400" dirty="0"/>
              <a:t>Jesus veio para ser nosso sacerdote. </a:t>
            </a:r>
            <a:endParaRPr lang="pt-BR" sz="2400" dirty="0" smtClean="0"/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Com </a:t>
            </a:r>
            <a:r>
              <a:rPr lang="pt-BR" sz="2400" dirty="0"/>
              <a:t>sua morte na cruz, ele ofereceu o sacrifício perfeito pelos pecados, trazendo perdão para todo aquele que crê nele </a:t>
            </a:r>
            <a:r>
              <a:rPr lang="pt-BR" sz="2400" dirty="0" smtClean="0"/>
              <a:t>(</a:t>
            </a:r>
            <a:r>
              <a:rPr lang="pt-BR" sz="2400" dirty="0" err="1" smtClean="0"/>
              <a:t>cf</a:t>
            </a:r>
            <a:r>
              <a:rPr lang="pt-BR" sz="2400" dirty="0" smtClean="0"/>
              <a:t> Hebreus </a:t>
            </a:r>
            <a:r>
              <a:rPr lang="pt-BR" sz="2400" dirty="0"/>
              <a:t>9.13-14). </a:t>
            </a:r>
            <a:endParaRPr lang="pt-BR" sz="2400" dirty="0" smtClean="0"/>
          </a:p>
          <a:p>
            <a:pPr algn="just"/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/>
              <a:t>Ele </a:t>
            </a:r>
            <a:r>
              <a:rPr lang="pt-BR" sz="2400" dirty="0"/>
              <a:t>nos purifica do pecado e nos torna limpos e aceitáveis diante de Deus. Jesus é o verdadeiro mediador entre nós e Deus </a:t>
            </a:r>
            <a:r>
              <a:rPr lang="pt-BR" sz="2400" dirty="0" smtClean="0"/>
              <a:t>(</a:t>
            </a:r>
            <a:r>
              <a:rPr lang="pt-BR" sz="2400" dirty="0" err="1" smtClean="0"/>
              <a:t>cf</a:t>
            </a:r>
            <a:r>
              <a:rPr lang="pt-BR" sz="2400" dirty="0" smtClean="0"/>
              <a:t> 1 </a:t>
            </a:r>
            <a:r>
              <a:rPr lang="pt-BR" sz="2400" dirty="0"/>
              <a:t>Timóteo 2.5). </a:t>
            </a:r>
            <a:endParaRPr lang="pt-BR" sz="2400" dirty="0" smtClean="0"/>
          </a:p>
          <a:p>
            <a:pPr algn="just"/>
            <a:endParaRPr lang="pt-BR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/>
              <a:t>Por </a:t>
            </a:r>
            <a:r>
              <a:rPr lang="pt-BR" sz="2400" dirty="0"/>
              <a:t>meio de Jesus, nós podemos ter comunhão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79435" y="3501556"/>
            <a:ext cx="4442676" cy="31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5486" y="157557"/>
            <a:ext cx="6977743" cy="46218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Aula 02 – Carta aos Hebreus</a:t>
            </a:r>
            <a:endParaRPr lang="pt-BR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3178629"/>
            <a:ext cx="6868887" cy="3679371"/>
          </a:xfr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Essas </a:t>
            </a:r>
            <a:r>
              <a:rPr lang="pt-B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exortações passam por 4 ensinamentos</a:t>
            </a:r>
            <a:r>
              <a:rPr lang="pt-B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PEDAGOGIA DO SOFRIMENTO.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PEDAGOGIA 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FÉ.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PEDAGOGIA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DA PERSEVERANÇA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PEDAGOGIA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ESPERANÇA. 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828" y="2963636"/>
            <a:ext cx="5848866" cy="389436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868136"/>
            <a:ext cx="12192000" cy="2062103"/>
          </a:xfrm>
          <a:prstGeom prst="rect">
            <a:avLst/>
          </a:prstGeom>
          <a:ln w="571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carta aos Hebreus foi escrita para revelar os judeus novos convertidos que o CRISTIANISMO é superior ao JUDAÍSMO. </a:t>
            </a:r>
          </a:p>
          <a:p>
            <a:pPr algn="just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Uma vez apresentada essa exposição “Cristo é maior...” </a:t>
            </a:r>
            <a:endParaRPr lang="pt-B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autor EXORTA os cristãos. </a:t>
            </a:r>
          </a:p>
        </p:txBody>
      </p:sp>
    </p:spTree>
    <p:extLst>
      <p:ext uri="{BB962C8B-B14F-4D97-AF65-F5344CB8AC3E}">
        <p14:creationId xmlns:p14="http://schemas.microsoft.com/office/powerpoint/2010/main" val="5905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71" y="207737"/>
            <a:ext cx="6977743" cy="46218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A PEDAGOGIA DO SOFRIMENTO.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5942" y="758824"/>
            <a:ext cx="8001000" cy="2419804"/>
          </a:xfr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novos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convertidos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estavam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sofrendo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dura perseguição por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causa do nome de Jesus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Cristo. 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10.34)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Seus bens eram confiscados e muitos estavam sendo presos, essa perseguição se aumentava e muitos chegavam ao martírio 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12.4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914" y="190954"/>
            <a:ext cx="3810000" cy="26193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027944"/>
            <a:ext cx="880654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Então o autor apresenta a pedagogia  do sofrimento de Cristo.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Hebreus 5.7-9)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Hebreus 12.4-13)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vida Cristã não esta isenta ao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sofrimento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t-B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mundo tereis aflições. Mas tende coragem! Eu venci o mundo” (</a:t>
            </a:r>
            <a:r>
              <a:rPr lang="pt-B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16.31).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802" y="3318570"/>
            <a:ext cx="3153112" cy="33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943" y="190954"/>
            <a:ext cx="6977743" cy="46218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DE ONDE VEM O SOFRIMENTO?</a:t>
            </a:r>
            <a:endParaRPr lang="pt-BR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971" y="802367"/>
            <a:ext cx="8490857" cy="3530147"/>
          </a:xfr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CATECISMO DA IGREJA CATÓLICA DIZ: </a:t>
            </a:r>
          </a:p>
          <a:p>
            <a:pPr marL="0" indent="0" algn="just">
              <a:buNone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é infinitamente bom e todas as suas obras são boas. Todavia ninguém escapa à experiência do sofrimento. (paragrafo 385).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DE 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VEM O SOFRIMENTO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buNone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 revelação da Igreja atribuí toda fonte de sofrimento e mal do pecado. Pela desobediência entrou no mundo o pecado e a morte.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29" y="-1"/>
            <a:ext cx="3374571" cy="337457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4800" y="4788264"/>
            <a:ext cx="11669486" cy="1815882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também ensina que o SOFRIMENTO pode ser redentor.</a:t>
            </a:r>
          </a:p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Podemos oferecer a Cristo nossos SOFRIMENTOS como sacrifícios de louvor, em expiação pelos nossos pecados e não só nossos pecados mas do mundo inteiro (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9,22; Cl 1.24). </a:t>
            </a:r>
          </a:p>
        </p:txBody>
      </p:sp>
    </p:spTree>
    <p:extLst>
      <p:ext uri="{BB962C8B-B14F-4D97-AF65-F5344CB8AC3E}">
        <p14:creationId xmlns:p14="http://schemas.microsoft.com/office/powerpoint/2010/main" val="34280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49" y="653143"/>
            <a:ext cx="3739243" cy="37392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943" y="190954"/>
            <a:ext cx="10265228" cy="46218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2º O sofrimento deve ser vivido no poder da fé</a:t>
            </a:r>
            <a:endParaRPr lang="pt-BR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5944" y="932997"/>
            <a:ext cx="8131628" cy="2877004"/>
          </a:xfr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rgbClr val="FF0000"/>
                </a:solidFill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FÉ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(</a:t>
            </a:r>
            <a:r>
              <a:rPr lang="pt-B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10.39;11.1)  </a:t>
            </a:r>
          </a:p>
          <a:p>
            <a:pPr marL="0" indent="0" algn="just">
              <a:buNone/>
            </a:pP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fé é a adesão racional e consciente dos mistérios revelados por Deus em Cristo independente das situações circunstâncias (A fé não esta presa ao que se vê, sente... mas o que se espera). </a:t>
            </a:r>
          </a:p>
          <a:p>
            <a:pPr marL="0" indent="0" algn="just">
              <a:buNone/>
            </a:pP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5943" y="4590597"/>
            <a:ext cx="12134849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Pelé fé os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novos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convertidos são animados a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imitarem o exemplo de Cristo e dos os heróis da fé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11,3-38);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exorta-os sobre a PERSEVERANÇA para conquistar a salvação em Cristo Jesus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11.13- 16). </a:t>
            </a:r>
          </a:p>
        </p:txBody>
      </p:sp>
    </p:spTree>
    <p:extLst>
      <p:ext uri="{BB962C8B-B14F-4D97-AF65-F5344CB8AC3E}">
        <p14:creationId xmlns:p14="http://schemas.microsoft.com/office/powerpoint/2010/main" val="25560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943" y="190954"/>
            <a:ext cx="11811000" cy="462189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3</a:t>
            </a:r>
            <a:r>
              <a:rPr lang="pt-BR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º a fé deve ser praticada por meio da perseverança</a:t>
            </a:r>
            <a:endParaRPr lang="pt-BR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939" y="823912"/>
            <a:ext cx="7881257" cy="1472974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rgbClr val="FF0000"/>
                </a:solidFill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</a:rPr>
              <a:t> </a:t>
            </a:r>
            <a:r>
              <a:rPr lang="pt-BR" sz="3200" b="1" dirty="0" smtClean="0"/>
              <a:t>Não podemos abandonar (a fé) em Cristo por causa do sofrimento,  mas o sofrimento deve nos levar a perseverança </a:t>
            </a:r>
            <a:r>
              <a:rPr lang="pt-BR" sz="3200" b="1" dirty="0" smtClean="0"/>
              <a:t>(</a:t>
            </a:r>
            <a:r>
              <a:rPr lang="pt-BR" sz="3200" b="1" dirty="0" err="1" smtClean="0"/>
              <a:t>Hb</a:t>
            </a:r>
            <a:r>
              <a:rPr lang="pt-BR" sz="3200" b="1" dirty="0" smtClean="0"/>
              <a:t> 12.1-3).</a:t>
            </a:r>
          </a:p>
          <a:p>
            <a:pPr marL="0" indent="0" algn="just">
              <a:buNone/>
            </a:pPr>
            <a:endParaRPr lang="pt-BR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368" y="823912"/>
            <a:ext cx="3838575" cy="38385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2939" y="5087035"/>
            <a:ext cx="1175249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autor combate a tentação da apostasia (Abandono da fé) 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10.23-25).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2939" y="2846605"/>
            <a:ext cx="7881257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(Romanos 8.18)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Eu penso que os sofrimentos do tempo presente não têm proporção com a glória que há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ser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revelada em nós.</a:t>
            </a:r>
          </a:p>
        </p:txBody>
      </p:sp>
    </p:spTree>
    <p:extLst>
      <p:ext uri="{BB962C8B-B14F-4D97-AF65-F5344CB8AC3E}">
        <p14:creationId xmlns:p14="http://schemas.microsoft.com/office/powerpoint/2010/main" val="5331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943" y="190954"/>
            <a:ext cx="11887200" cy="1158875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4º </a:t>
            </a:r>
            <a:r>
              <a:rPr lang="pt-BR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perseverar em vista da </a:t>
            </a:r>
            <a:r>
              <a:rPr lang="pt-BR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recompensa </a:t>
            </a:r>
            <a:r>
              <a:rPr lang="pt-BR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(esperança</a:t>
            </a:r>
            <a:r>
              <a:rPr lang="pt-BR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)</a:t>
            </a:r>
            <a:endParaRPr lang="pt-BR" sz="32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972" y="2786064"/>
            <a:ext cx="8142514" cy="536574"/>
          </a:xfrm>
          <a:solidFill>
            <a:schemeClr val="bg1"/>
          </a:solidFill>
          <a:ln>
            <a:solidFill>
              <a:schemeClr val="accent1"/>
            </a:solidFill>
            <a:prstDash val="dashDot"/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b="1" dirty="0" smtClean="0">
                <a:solidFill>
                  <a:schemeClr val="accent1"/>
                </a:solidFill>
              </a:rPr>
              <a:t>A entrada no repouso eterno (Hebreus 4.1;11)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023133"/>
            <a:ext cx="3624943" cy="32194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972" y="3604736"/>
            <a:ext cx="8142514" cy="3108543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CIC §1821 Podemos esperar, pois, a glória do céu prometida por Deus... Em qualquer circunstância, cada qual deve esperar, com a graça de Deus, "perseverar até o fim" e alcançar a alegria do céu como recompensa eterna de Deus pelas boas obras praticadas com graça de Cristo.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9" y="1444626"/>
            <a:ext cx="7992549" cy="113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95942" y="193435"/>
            <a:ext cx="118654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solidFill>
                  <a:schemeClr val="accent6">
                    <a:lumMod val="75000"/>
                  </a:schemeClr>
                </a:solidFill>
              </a:rPr>
              <a:t>SOBRE </a:t>
            </a:r>
            <a:r>
              <a:rPr lang="pt-BR" sz="2800" b="1" u="sng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pt-BR" sz="2800" b="1" u="sng" dirty="0">
                <a:solidFill>
                  <a:schemeClr val="accent6">
                    <a:lumMod val="75000"/>
                  </a:schemeClr>
                </a:solidFill>
              </a:rPr>
              <a:t>FELICIDADE DO CÉU - SANTO AFONSO DE LIGÓRIO</a:t>
            </a:r>
          </a:p>
          <a:p>
            <a:pPr algn="just"/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Depois de entrar na felicidade de Deus, a alma não terá mais nada a sofrer. No paraíso não há doenças, nem pobreza, nem incômodos.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71" y="2117271"/>
            <a:ext cx="6096000" cy="34290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08856" y="2117271"/>
            <a:ext cx="5769429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Não há perseguições nem ciúmes; neste reino de amor, todos os seus habitantes se amam mútua e ternamente, e cada qual é tão feliz da ventura dos outros como da própria. Não há receios, porque a alma, confirmada na graça, já não pode pecar nem perder a Deus. Tudo é novo, tudo consola, tudo satisfaz.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254859" y="4790106"/>
            <a:ext cx="5517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SÃO FELPE NERI </a:t>
            </a:r>
            <a:r>
              <a:rPr lang="pt-BR" sz="2400" b="1" dirty="0" smtClean="0"/>
              <a:t>“EU </a:t>
            </a:r>
            <a:r>
              <a:rPr lang="pt-BR" sz="2400" b="1" dirty="0"/>
              <a:t>PREFIRO O </a:t>
            </a:r>
            <a:r>
              <a:rPr lang="pt-BR" sz="2400" b="1" dirty="0" smtClean="0"/>
              <a:t>PARAÍSO”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098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6982" y="114311"/>
            <a:ext cx="788323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u="sng" dirty="0" smtClean="0"/>
              <a:t>CARTA AOS HEBREUS -  Hebreus 1.1-4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b="1" dirty="0" smtClean="0"/>
              <a:t>A carta aos Hebreus não é bem uma carta, mas antes uma </a:t>
            </a:r>
            <a:r>
              <a:rPr lang="pt-BR" sz="2800" b="1" u="sng" dirty="0" smtClean="0">
                <a:solidFill>
                  <a:srgbClr val="FF0000"/>
                </a:solidFill>
              </a:rPr>
              <a:t>pregação expositiva </a:t>
            </a:r>
            <a:r>
              <a:rPr lang="pt-BR" sz="2400" b="1" dirty="0" smtClean="0"/>
              <a:t>da superioridade do Cristianismo sobre o judaísmo.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>
                <a:solidFill>
                  <a:srgbClr val="FF0000"/>
                </a:solidFill>
              </a:rPr>
              <a:t>Como diz o próprio autor: </a:t>
            </a:r>
            <a:r>
              <a:rPr lang="pt-BR" sz="2400" b="1" dirty="0" err="1" smtClean="0">
                <a:solidFill>
                  <a:srgbClr val="FF0000"/>
                </a:solidFill>
              </a:rPr>
              <a:t>Hb</a:t>
            </a:r>
            <a:r>
              <a:rPr lang="pt-BR" sz="2400" b="1" dirty="0" smtClean="0">
                <a:solidFill>
                  <a:srgbClr val="FF0000"/>
                </a:solidFill>
              </a:rPr>
              <a:t> 8.1. </a:t>
            </a:r>
            <a:r>
              <a:rPr lang="pt-BR" dirty="0" smtClean="0"/>
              <a:t>Eis então o tema capital da nossa exposição: tal é o sumo sacerdote que temos, que se sentou à direita do trono da Majestade, nos céus.</a:t>
            </a:r>
          </a:p>
          <a:p>
            <a:pPr algn="just"/>
            <a:endParaRPr lang="pt-BR" dirty="0" smtClean="0"/>
          </a:p>
          <a:p>
            <a:pPr algn="just"/>
            <a:r>
              <a:rPr lang="pt-BR" sz="2400" dirty="0" smtClean="0"/>
              <a:t>O contexto dessa carta é a perseguição que os judeus agora recém convertidos ao Cristianismo estavam sofrendo por causa do nome de Jesus Cristo 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(</a:t>
            </a:r>
            <a:r>
              <a:rPr lang="pt-BR" sz="2400" dirty="0" err="1" smtClean="0"/>
              <a:t>cf</a:t>
            </a:r>
            <a:r>
              <a:rPr lang="pt-BR" sz="2400" dirty="0" smtClean="0"/>
              <a:t> </a:t>
            </a:r>
            <a:r>
              <a:rPr lang="pt-BR" sz="2400" dirty="0" err="1" smtClean="0"/>
              <a:t>Hb</a:t>
            </a:r>
            <a:r>
              <a:rPr lang="pt-BR" sz="2400" dirty="0" smtClean="0"/>
              <a:t> 10.34) Seus bens eram confiscados e muitos estavam sendo presos, essa perseguição se aumentava e muitos chegavam ao martírio (</a:t>
            </a:r>
            <a:r>
              <a:rPr lang="pt-BR" sz="2400" dirty="0" err="1" smtClean="0"/>
              <a:t>cf</a:t>
            </a:r>
            <a:r>
              <a:rPr lang="pt-BR" sz="2400" dirty="0" smtClean="0"/>
              <a:t> </a:t>
            </a:r>
            <a:r>
              <a:rPr lang="pt-BR" sz="2400" dirty="0" err="1" smtClean="0"/>
              <a:t>Hb</a:t>
            </a:r>
            <a:r>
              <a:rPr lang="pt-BR" sz="2400" dirty="0" smtClean="0"/>
              <a:t> 12.4).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250" y="3408218"/>
            <a:ext cx="3930059" cy="3228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764" y="252846"/>
            <a:ext cx="3948545" cy="29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6982" y="114311"/>
            <a:ext cx="78832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u="sng" dirty="0" smtClean="0"/>
              <a:t>CARTA AOS HEBREUS -  Hebreus 1.1-4</a:t>
            </a:r>
          </a:p>
          <a:p>
            <a:pPr algn="just"/>
            <a:endParaRPr lang="pt-BR" b="1" u="sng" dirty="0"/>
          </a:p>
          <a:p>
            <a:pPr algn="just"/>
            <a:r>
              <a:rPr lang="pt-BR" sz="2400" b="1" dirty="0" smtClean="0"/>
              <a:t>Esses novos cristãos estavam sendo banido de Roma por causa de sua fé.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>
                <a:solidFill>
                  <a:srgbClr val="FF0000"/>
                </a:solidFill>
              </a:rPr>
              <a:t>Como nos explica o relato de Lucas em (Atos 18.2)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Aí encontrou um judeu chamado </a:t>
            </a:r>
            <a:r>
              <a:rPr lang="pt-BR" dirty="0" err="1" smtClean="0"/>
              <a:t>Áquila</a:t>
            </a:r>
            <a:r>
              <a:rPr lang="pt-BR" dirty="0" smtClean="0"/>
              <a:t>, natural do Ponto, que acabava de chegar da Itália, com sua esposa Priscila, pois o imperador Cláudio tinha decretado que todos os judeus saíssem de Roma. Paulo entrou em contato com eles.</a:t>
            </a:r>
          </a:p>
          <a:p>
            <a:pPr algn="just"/>
            <a:endParaRPr lang="pt-BR" sz="2400" b="1" dirty="0" smtClean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No governo de Claudio por decreto do imperador os novos convertidos foram obrigados a sair de Roma, e essa carta é escrita porque a religião que esta sendo perseguida é a </a:t>
            </a:r>
            <a:r>
              <a:rPr lang="pt-BR" sz="2400" b="1" dirty="0" smtClean="0">
                <a:solidFill>
                  <a:srgbClr val="FF0000"/>
                </a:solidFill>
              </a:rPr>
              <a:t>religião cristã e não o judaísmo, </a:t>
            </a:r>
            <a:r>
              <a:rPr lang="pt-BR" sz="2400" b="1" dirty="0" smtClean="0"/>
              <a:t>sendo assim os mesmos por uma situação de comodidade estavam sofrendo a tentação é voltar ao judaísmo.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250" y="223794"/>
            <a:ext cx="3898046" cy="24362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50" y="2884300"/>
            <a:ext cx="3898046" cy="22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6982" y="114311"/>
            <a:ext cx="7883236" cy="4124206"/>
          </a:xfrm>
          <a:prstGeom prst="rect">
            <a:avLst/>
          </a:prstGeom>
          <a:ln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u="sng" dirty="0" smtClean="0">
                <a:solidFill>
                  <a:srgbClr val="FF0000"/>
                </a:solidFill>
              </a:rPr>
              <a:t>CARTA AOS HEBREUS -  Hebreus 1.1-4</a:t>
            </a:r>
          </a:p>
          <a:p>
            <a:pPr algn="just"/>
            <a:endParaRPr lang="pt-BR" b="1" u="sng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b="1" dirty="0" smtClean="0"/>
              <a:t>A tese que vamos ver na Carta aos Hebreus é uma tentativa de dar elementos suficientes para que os mesmos não abandonassem o Cristianismo e retrocedessem ao  judaísmo.</a:t>
            </a:r>
          </a:p>
          <a:p>
            <a:pPr algn="just"/>
            <a:endParaRPr lang="pt-BR" sz="2400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b="1" dirty="0" smtClean="0">
                <a:solidFill>
                  <a:srgbClr val="FF0000"/>
                </a:solidFill>
              </a:rPr>
              <a:t>Nesse contexto muitos estavam caindo na tentação da apostasia (o abandono da fé), </a:t>
            </a:r>
            <a:r>
              <a:rPr lang="pt-BR" sz="2400" b="1" dirty="0" smtClean="0"/>
              <a:t>deixando o Cristianismo e voltando ao judaísmo (</a:t>
            </a:r>
            <a:r>
              <a:rPr lang="pt-BR" sz="2400" b="1" dirty="0" err="1" smtClean="0"/>
              <a:t>cf</a:t>
            </a:r>
            <a:r>
              <a:rPr lang="pt-BR" sz="2400" b="1" dirty="0" smtClean="0"/>
              <a:t> Hebreus 6.1-4). </a:t>
            </a:r>
          </a:p>
          <a:p>
            <a:pPr algn="just"/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34623" y="469323"/>
            <a:ext cx="3733456" cy="2800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6981" y="4442386"/>
            <a:ext cx="11871097" cy="2308324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/>
              <a:t>Então o autor apresenta uma sólida argumentação com fundamento na revelação do Antigo Testamento para revelar que </a:t>
            </a:r>
            <a:r>
              <a:rPr lang="pt-BR" sz="2400" b="1" dirty="0" smtClean="0">
                <a:solidFill>
                  <a:srgbClr val="FF0000"/>
                </a:solidFill>
              </a:rPr>
              <a:t>Cristo é superior </a:t>
            </a:r>
            <a:r>
              <a:rPr lang="pt-BR" sz="2400" dirty="0" smtClean="0"/>
              <a:t>e nele tudo chega a sua plenitude.</a:t>
            </a:r>
          </a:p>
          <a:p>
            <a:pPr algn="just"/>
            <a:endParaRPr lang="pt-BR" sz="2400" dirty="0"/>
          </a:p>
          <a:p>
            <a:pPr algn="just"/>
            <a:endParaRPr lang="pt-BR" sz="24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400" dirty="0" smtClean="0"/>
              <a:t>Na carta aos hebreus nós temos a vida de Jesus após sua Ascenção, à continuação do ministério sacerdotal de Cristo. (Veremos no decorrer do texto o que significa sacerdote).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41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08764" y="22646"/>
            <a:ext cx="7811673" cy="4524315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No terceiro século, Orígenes escreveu:</a:t>
            </a:r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“Só Deus sabe ao certo quem escreveu a epístola.            </a:t>
            </a:r>
          </a:p>
          <a:p>
            <a:pPr algn="just"/>
            <a:r>
              <a:rPr lang="pt-BR" sz="2400" dirty="0" smtClean="0"/>
              <a:t>Há fortes indícios que foi Paulo, por causa de alguns elementos: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>
                <a:solidFill>
                  <a:srgbClr val="FF0000"/>
                </a:solidFill>
              </a:rPr>
              <a:t>(</a:t>
            </a:r>
            <a:r>
              <a:rPr lang="pt-BR" sz="2400" dirty="0" err="1" smtClean="0">
                <a:solidFill>
                  <a:srgbClr val="FF0000"/>
                </a:solidFill>
              </a:rPr>
              <a:t>Hb</a:t>
            </a:r>
            <a:r>
              <a:rPr lang="pt-BR" sz="2400" dirty="0" smtClean="0">
                <a:solidFill>
                  <a:srgbClr val="FF0000"/>
                </a:solidFill>
              </a:rPr>
              <a:t> 13.22-24) parece que essa carta foi escrita de Roma</a:t>
            </a:r>
            <a:r>
              <a:rPr lang="pt-BR" sz="2400" dirty="0" smtClean="0"/>
              <a:t>. Cidade onde Paulo permaneceu preso no final de sua vida. O autor conhecia Timóteo (amigo e discípulo de Paulo). Se considerarmos que Hebreus foi escrito por Paulo (2 </a:t>
            </a:r>
            <a:r>
              <a:rPr lang="pt-BR" sz="2400" dirty="0" err="1" smtClean="0"/>
              <a:t>Tm</a:t>
            </a:r>
            <a:r>
              <a:rPr lang="pt-BR" sz="2400" dirty="0" smtClean="0"/>
              <a:t> 4.9) Timóteo teria ido e ficado preso também quando foi visita-lo em Roma e depois solto em liberdade.</a:t>
            </a:r>
          </a:p>
          <a:p>
            <a:pPr algn="just"/>
            <a:endParaRPr lang="pt-BR" sz="24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152400" y="4824029"/>
            <a:ext cx="12039600" cy="156966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Mas outros padres da Igreja citavam do inicio outros autores: </a:t>
            </a:r>
            <a:r>
              <a:rPr lang="pt-BR" sz="2400" dirty="0" smtClean="0">
                <a:solidFill>
                  <a:srgbClr val="FF0000"/>
                </a:solidFill>
              </a:rPr>
              <a:t>Timóteo, Lucas, Barnabé, Clemente de Roma, </a:t>
            </a:r>
            <a:r>
              <a:rPr lang="pt-BR" sz="2400" dirty="0" err="1" smtClean="0">
                <a:solidFill>
                  <a:srgbClr val="FF0000"/>
                </a:solidFill>
              </a:rPr>
              <a:t>Apólo</a:t>
            </a:r>
            <a:r>
              <a:rPr lang="pt-BR" sz="2400" dirty="0" smtClean="0">
                <a:solidFill>
                  <a:srgbClr val="FF0000"/>
                </a:solidFill>
              </a:rPr>
              <a:t>... </a:t>
            </a:r>
            <a:r>
              <a:rPr lang="pt-BR" sz="2400" dirty="0" smtClean="0"/>
              <a:t>Muitos dizem que houve uma tentativa de dar o titulo a Paulo para que a carta aos Hebreus fosse canonizada rapidamente, ou seja aprovada pela Igreja como palavra inspirada por Deus. Mas a questão é que esta em aberto. Só Deus sabe!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55636" cy="30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49381" y="141285"/>
            <a:ext cx="59851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u="sng" dirty="0" smtClean="0">
                <a:solidFill>
                  <a:srgbClr val="FF0000"/>
                </a:solidFill>
              </a:rPr>
              <a:t>Data que  foi escrita?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800" dirty="0" smtClean="0"/>
              <a:t>Clemente, um dos pais da igreja primitiva, citou o livro de Hebreus em 95 </a:t>
            </a:r>
            <a:r>
              <a:rPr lang="pt-BR" sz="2800" dirty="0" err="1" smtClean="0"/>
              <a:t>dC</a:t>
            </a:r>
            <a:r>
              <a:rPr lang="pt-BR" sz="2800" dirty="0" smtClean="0"/>
              <a:t>.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No entanto, provas internas, tais como o fato de que </a:t>
            </a:r>
            <a:r>
              <a:rPr lang="pt-BR" sz="2800" dirty="0" smtClean="0">
                <a:solidFill>
                  <a:srgbClr val="FF0000"/>
                </a:solidFill>
              </a:rPr>
              <a:t>Timóteo estava vivo </a:t>
            </a:r>
            <a:r>
              <a:rPr lang="pt-BR" sz="2800" dirty="0" smtClean="0"/>
              <a:t>no momento em que a carta foi escrita e a ausência de qualquer evidência mostrando o fim do sistema sacrificial do Antigo Testamento, o qual ocorrera com </a:t>
            </a:r>
            <a:r>
              <a:rPr lang="pt-BR" sz="2800" dirty="0" smtClean="0">
                <a:solidFill>
                  <a:srgbClr val="FF0000"/>
                </a:solidFill>
              </a:rPr>
              <a:t>a destruição de Jerusalém </a:t>
            </a:r>
            <a:r>
              <a:rPr lang="pt-BR" sz="2800" dirty="0" smtClean="0"/>
              <a:t>em 70 </a:t>
            </a:r>
            <a:r>
              <a:rPr lang="pt-BR" sz="2800" dirty="0" err="1" smtClean="0"/>
              <a:t>dC</a:t>
            </a:r>
            <a:r>
              <a:rPr lang="pt-BR" sz="2800" dirty="0" smtClean="0"/>
              <a:t>, indicam que o livro foi escrito por </a:t>
            </a:r>
            <a:r>
              <a:rPr lang="pt-BR" sz="2800" dirty="0" smtClean="0">
                <a:solidFill>
                  <a:srgbClr val="FF0000"/>
                </a:solidFill>
              </a:rPr>
              <a:t>volta de 65 </a:t>
            </a:r>
            <a:r>
              <a:rPr lang="pt-BR" sz="2800" dirty="0" err="1" smtClean="0">
                <a:solidFill>
                  <a:srgbClr val="FF0000"/>
                </a:solidFill>
              </a:rPr>
              <a:t>dC</a:t>
            </a:r>
            <a:r>
              <a:rPr lang="pt-BR" sz="2800" dirty="0" smtClean="0">
                <a:solidFill>
                  <a:srgbClr val="FF0000"/>
                </a:solidFill>
              </a:rPr>
              <a:t>.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771" y="262803"/>
            <a:ext cx="5294787" cy="35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8545" y="176702"/>
            <a:ext cx="6096000" cy="634019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Poderíamos sintetizar toda carta em uma palavra: SUPERIOR!</a:t>
            </a:r>
          </a:p>
          <a:p>
            <a:endParaRPr lang="pt-BR" sz="2000" dirty="0" smtClean="0"/>
          </a:p>
          <a:p>
            <a:r>
              <a:rPr lang="pt-BR" sz="2400" b="1" u="sng" dirty="0" smtClean="0"/>
              <a:t>Alguns temas dessa exposição:</a:t>
            </a:r>
          </a:p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superior aos anjos (1.1-2.18)  Quem são os anjos?</a:t>
            </a:r>
          </a:p>
          <a:p>
            <a:endParaRPr lang="pt-BR" sz="20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superior a Moisés (3.1-4.13)  Quem foi Moisés?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Jesus é superior a Josué (4.8) Quem foi Josué?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superior a Arão (5.4-5)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maior que </a:t>
            </a:r>
            <a:r>
              <a:rPr lang="pt-BR" sz="2000" b="1" dirty="0" err="1" smtClean="0"/>
              <a:t>Melquisedec</a:t>
            </a:r>
            <a:r>
              <a:rPr lang="pt-BR" sz="2000" b="1" dirty="0" smtClean="0"/>
              <a:t> (7.1-7)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superior ao ministério sacerdotal (8.1-10.18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b="1" dirty="0" smtClean="0"/>
              <a:t>Cristo é maior que Abel (</a:t>
            </a:r>
            <a:r>
              <a:rPr lang="pt-BR" sz="2000" b="1" dirty="0" err="1" smtClean="0"/>
              <a:t>Hb</a:t>
            </a:r>
            <a:r>
              <a:rPr lang="pt-BR" sz="2000" b="1" dirty="0" smtClean="0"/>
              <a:t> 12.24)</a:t>
            </a:r>
          </a:p>
        </p:txBody>
      </p:sp>
      <p:sp>
        <p:nvSpPr>
          <p:cNvPr id="5" name="Retângulo 4"/>
          <p:cNvSpPr/>
          <p:nvPr/>
        </p:nvSpPr>
        <p:spPr>
          <a:xfrm>
            <a:off x="6470073" y="3561052"/>
            <a:ext cx="55274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dirty="0" smtClean="0"/>
              <a:t>Por isso todos são chamados menos no sofrimento a perseverar e a viver pela fé em Cristo ( </a:t>
            </a:r>
            <a:r>
              <a:rPr lang="pt-BR" sz="2000" dirty="0" err="1" smtClean="0"/>
              <a:t>Hb</a:t>
            </a:r>
            <a:r>
              <a:rPr lang="pt-BR" sz="2000" dirty="0" smtClean="0"/>
              <a:t> 10/11/12) </a:t>
            </a:r>
          </a:p>
          <a:p>
            <a:pPr algn="just"/>
            <a:endParaRPr lang="pt-BR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 smtClean="0"/>
              <a:t>Conclusão</a:t>
            </a:r>
            <a:r>
              <a:rPr lang="pt-BR" sz="2000" dirty="0" smtClean="0"/>
              <a:t> (13.1-25) O ministério sacerdotal foi instituído por Deus na Antiga Aliança para fazer mediação entre Deus e os homens. Os sacerdotes ofereciam os holocausto em sacrifício pela expiação dos pecados do povo e também do mesmo.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27" y="176702"/>
            <a:ext cx="5361231" cy="3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6955750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/>
              <a:t>(Hebreus 1.1) Muitas </a:t>
            </a:r>
            <a:r>
              <a:rPr lang="pt-BR" sz="2000" b="1" dirty="0"/>
              <a:t>vezes e de muitos modos, Deus falou outrora aos nossos pais, pelos profetas.</a:t>
            </a:r>
          </a:p>
          <a:p>
            <a:endParaRPr lang="pt-BR" sz="2400" dirty="0" smtClean="0"/>
          </a:p>
          <a:p>
            <a:r>
              <a:rPr lang="pt-BR" sz="2400" b="1" u="sng" dirty="0" smtClean="0"/>
              <a:t>Logo de inicio temos varias informações:</a:t>
            </a:r>
          </a:p>
          <a:p>
            <a:endParaRPr lang="pt-BR" sz="2400" dirty="0"/>
          </a:p>
          <a:p>
            <a:pPr marL="342900" indent="-342900">
              <a:buAutoNum type="arabicPeriod"/>
            </a:pPr>
            <a:r>
              <a:rPr lang="pt-BR" sz="2400" dirty="0" smtClean="0"/>
              <a:t>Quem </a:t>
            </a:r>
            <a:r>
              <a:rPr lang="pt-BR" sz="2400" dirty="0"/>
              <a:t>fala? </a:t>
            </a:r>
            <a:r>
              <a:rPr lang="pt-BR" sz="2400" dirty="0" smtClean="0"/>
              <a:t>Deus.   Quando </a:t>
            </a:r>
            <a:r>
              <a:rPr lang="pt-BR" sz="2400" dirty="0"/>
              <a:t>fala? </a:t>
            </a:r>
            <a:r>
              <a:rPr lang="pt-BR" sz="2400" dirty="0" smtClean="0"/>
              <a:t>Outrora.  3. Quantas </a:t>
            </a:r>
            <a:r>
              <a:rPr lang="pt-BR" sz="2400" dirty="0"/>
              <a:t>vezes? Muitas </a:t>
            </a:r>
            <a:r>
              <a:rPr lang="pt-BR" sz="2400" dirty="0" smtClean="0"/>
              <a:t>vezes.  4. Por </a:t>
            </a:r>
            <a:r>
              <a:rPr lang="pt-BR" sz="2400" dirty="0"/>
              <a:t>meio de quem? Dos profetas</a:t>
            </a:r>
            <a:r>
              <a:rPr lang="pt-BR" sz="2400" dirty="0" smtClean="0"/>
              <a:t>.</a:t>
            </a:r>
            <a:endParaRPr lang="pt-BR" sz="2400" dirty="0"/>
          </a:p>
          <a:p>
            <a:pPr algn="ctr"/>
            <a:r>
              <a:rPr lang="pt-BR" sz="2400" b="1" u="sng" dirty="0" smtClean="0"/>
              <a:t>TESE DA SUPERIORIDADE DE CRISTO!</a:t>
            </a:r>
          </a:p>
          <a:p>
            <a:endParaRPr lang="pt-BR" sz="2400" b="1" u="sng" dirty="0"/>
          </a:p>
          <a:p>
            <a:r>
              <a:rPr lang="pt-BR" sz="2400" b="1" dirty="0" smtClean="0"/>
              <a:t>(</a:t>
            </a:r>
            <a:r>
              <a:rPr lang="pt-BR" sz="2400" b="1" dirty="0" err="1" smtClean="0"/>
              <a:t>Hb</a:t>
            </a:r>
            <a:r>
              <a:rPr lang="pt-BR" sz="2400" b="1" dirty="0"/>
              <a:t> </a:t>
            </a:r>
            <a:r>
              <a:rPr lang="pt-BR" sz="2400" b="1" dirty="0" smtClean="0"/>
              <a:t>1.2 a ) </a:t>
            </a:r>
            <a:r>
              <a:rPr lang="pt-BR" sz="2400" b="1" dirty="0"/>
              <a:t>Nestes dias, que são os últimos, falou-nos por meio do </a:t>
            </a:r>
            <a:r>
              <a:rPr lang="pt-BR" sz="2400" b="1" dirty="0" smtClean="0"/>
              <a:t>Filho. </a:t>
            </a:r>
          </a:p>
          <a:p>
            <a:endParaRPr lang="pt-BR" sz="2400" b="1" dirty="0"/>
          </a:p>
          <a:p>
            <a:r>
              <a:rPr lang="pt-BR" sz="2400" dirty="0" smtClean="0"/>
              <a:t>5. Quem é o filho?  Jesus Cristo</a:t>
            </a:r>
            <a:endParaRPr lang="pt-BR" sz="2400" dirty="0"/>
          </a:p>
          <a:p>
            <a:r>
              <a:rPr lang="pt-BR" sz="2400" dirty="0" smtClean="0"/>
              <a:t>Esse </a:t>
            </a:r>
            <a:r>
              <a:rPr lang="pt-BR" sz="2400" dirty="0"/>
              <a:t>Deus que fala por meio dos profetas agora fala por meio do seu filho: Jesus Cristo!</a:t>
            </a:r>
          </a:p>
          <a:p>
            <a:endParaRPr lang="pt-BR" sz="2400" dirty="0"/>
          </a:p>
          <a:p>
            <a:r>
              <a:rPr lang="pt-BR" sz="2400" dirty="0" smtClean="0"/>
              <a:t>6. Mas esse Jesus Cristo é mais um profeta? </a:t>
            </a:r>
          </a:p>
          <a:p>
            <a:pPr algn="just"/>
            <a:r>
              <a:rPr lang="pt-BR" sz="2400" dirty="0" smtClean="0"/>
              <a:t>(</a:t>
            </a:r>
            <a:r>
              <a:rPr lang="pt-BR" sz="2400" dirty="0" err="1" smtClean="0"/>
              <a:t>cf</a:t>
            </a:r>
            <a:r>
              <a:rPr lang="pt-BR" sz="2400" dirty="0" smtClean="0"/>
              <a:t>  Hebreus 1.4)   1º </a:t>
            </a:r>
            <a:r>
              <a:rPr lang="pt-BR" sz="2400" dirty="0"/>
              <a:t>Herdeiro de todas as coisas  2º Criador do universo 3º Ele é consubstancial ao Pai 4º Sustentador do universo 5º Ele é o redentor 6º Senhor e governador.</a:t>
            </a:r>
          </a:p>
          <a:p>
            <a:pPr algn="just"/>
            <a:endParaRPr lang="pt-BR" sz="2400" dirty="0"/>
          </a:p>
          <a:p>
            <a:pPr algn="ctr"/>
            <a:r>
              <a:rPr lang="pt-BR" sz="2400" b="1" u="sng" dirty="0"/>
              <a:t>Jesus é superior aos profetas e patriarcas, nenhum profeta consegue ter essas características.</a:t>
            </a:r>
            <a:endParaRPr lang="pt-BR" sz="2400" b="1" u="sng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5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08493" y="470835"/>
            <a:ext cx="6302169" cy="4154984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2º A superioridade de Cristo sobre os anjos (v.4)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Quem são os anjos?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Eles são mensageiros de Deus, mas eles são criados.  Jesus não é criado, é criador. Ele não é ministro mas ele é filho igual ao pai. Ele é o redentor nenhum anjo poderia fazer isso</a:t>
            </a:r>
            <a:r>
              <a:rPr lang="pt-BR" sz="2400" dirty="0" smtClean="0"/>
              <a:t>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(</a:t>
            </a:r>
            <a:r>
              <a:rPr lang="pt-BR" sz="2400" dirty="0"/>
              <a:t>v.14) os anjos são diáconos da Igreja, servidores.</a:t>
            </a:r>
          </a:p>
          <a:p>
            <a:pPr algn="just"/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89" y="470835"/>
            <a:ext cx="5210711" cy="41549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308493" y="5035978"/>
            <a:ext cx="11883507" cy="830997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pt-BR" sz="2400" dirty="0"/>
              <a:t>A carta aos hebreus vai colocando essas afirmações com exortações, para que os hebreus não abandonassem a fé, caindo na </a:t>
            </a:r>
            <a:r>
              <a:rPr lang="pt-BR" sz="2400" dirty="0" smtClean="0"/>
              <a:t>apostasia  (</a:t>
            </a:r>
            <a:r>
              <a:rPr lang="pt-BR" sz="2400" dirty="0" err="1" smtClean="0"/>
              <a:t>Hb</a:t>
            </a:r>
            <a:r>
              <a:rPr lang="pt-BR" sz="2400" dirty="0" smtClean="0"/>
              <a:t> 2.1).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841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1970</Words>
  <Application>Microsoft Office PowerPoint</Application>
  <PresentationFormat>Widescreen</PresentationFormat>
  <Paragraphs>155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Aharoni</vt:lpstr>
      <vt:lpstr>Algerian</vt:lpstr>
      <vt:lpstr>Arial</vt:lpstr>
      <vt:lpstr>Arial Rounded MT Bold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02 – Carta aos Hebreus</vt:lpstr>
      <vt:lpstr>A PEDAGOGIA DO SOFRIMENTO. </vt:lpstr>
      <vt:lpstr>DE ONDE VEM O SOFRIMENTO?</vt:lpstr>
      <vt:lpstr>2º O sofrimento deve ser vivido no poder da fé</vt:lpstr>
      <vt:lpstr>3º a fé deve ser praticada por meio da perseverança</vt:lpstr>
      <vt:lpstr>4º perseverar em vista da recompensa (esperança)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Betânia</dc:creator>
  <cp:lastModifiedBy>Betânia</cp:lastModifiedBy>
  <cp:revision>29</cp:revision>
  <dcterms:created xsi:type="dcterms:W3CDTF">2018-06-12T19:14:48Z</dcterms:created>
  <dcterms:modified xsi:type="dcterms:W3CDTF">2018-06-20T18:43:23Z</dcterms:modified>
</cp:coreProperties>
</file>