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63" r:id="rId4"/>
    <p:sldId id="261" r:id="rId5"/>
    <p:sldId id="262" r:id="rId6"/>
    <p:sldId id="264" r:id="rId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5812F-F82F-4AF5-979E-F63740467D37}" type="datetimeFigureOut">
              <a:rPr lang="pt-BR" smtClean="0"/>
              <a:t>07/06/2018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DA06C-D44D-4A75-96EE-8018A91EB583}" type="slidenum">
              <a:rPr lang="pt-BR" smtClean="0"/>
              <a:t>‹nº›</a:t>
            </a:fld>
            <a:endParaRPr lang="pt-BR"/>
          </a:p>
        </p:txBody>
      </p:sp>
    </p:spTree>
    <p:extLst>
      <p:ext uri="{BB962C8B-B14F-4D97-AF65-F5344CB8AC3E}">
        <p14:creationId xmlns:p14="http://schemas.microsoft.com/office/powerpoint/2010/main" val="309733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Tempo que Paulo ficou em anonimato (</a:t>
            </a:r>
            <a:r>
              <a:rPr lang="pt-BR" dirty="0" err="1" smtClean="0"/>
              <a:t>Gl</a:t>
            </a:r>
            <a:r>
              <a:rPr lang="pt-BR" dirty="0" smtClean="0"/>
              <a:t> 1,15-17). E </a:t>
            </a:r>
            <a:r>
              <a:rPr lang="pt-BR" dirty="0" err="1" smtClean="0"/>
              <a:t>Galatas</a:t>
            </a:r>
            <a:r>
              <a:rPr lang="pt-BR" dirty="0" smtClean="0"/>
              <a:t> 2.1  At 11,25-26</a:t>
            </a:r>
            <a:endParaRPr lang="pt-BR" dirty="0"/>
          </a:p>
        </p:txBody>
      </p:sp>
      <p:sp>
        <p:nvSpPr>
          <p:cNvPr id="4" name="Espaço Reservado para Número de Slide 3"/>
          <p:cNvSpPr>
            <a:spLocks noGrp="1"/>
          </p:cNvSpPr>
          <p:nvPr>
            <p:ph type="sldNum" sz="quarter" idx="10"/>
          </p:nvPr>
        </p:nvSpPr>
        <p:spPr/>
        <p:txBody>
          <a:bodyPr/>
          <a:lstStyle/>
          <a:p>
            <a:fld id="{733DA06C-D44D-4A75-96EE-8018A91EB583}" type="slidenum">
              <a:rPr lang="pt-BR" smtClean="0"/>
              <a:t>3</a:t>
            </a:fld>
            <a:endParaRPr lang="pt-BR"/>
          </a:p>
        </p:txBody>
      </p:sp>
    </p:spTree>
    <p:extLst>
      <p:ext uri="{BB962C8B-B14F-4D97-AF65-F5344CB8AC3E}">
        <p14:creationId xmlns:p14="http://schemas.microsoft.com/office/powerpoint/2010/main" val="169848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Paulo Evangelizou dois continentes Ásia e  Europa</a:t>
            </a:r>
            <a:endParaRPr lang="pt-BR" dirty="0"/>
          </a:p>
        </p:txBody>
      </p:sp>
      <p:sp>
        <p:nvSpPr>
          <p:cNvPr id="4" name="Espaço Reservado para Número de Slide 3"/>
          <p:cNvSpPr>
            <a:spLocks noGrp="1"/>
          </p:cNvSpPr>
          <p:nvPr>
            <p:ph type="sldNum" sz="quarter" idx="10"/>
          </p:nvPr>
        </p:nvSpPr>
        <p:spPr/>
        <p:txBody>
          <a:bodyPr/>
          <a:lstStyle/>
          <a:p>
            <a:fld id="{733DA06C-D44D-4A75-96EE-8018A91EB583}" type="slidenum">
              <a:rPr lang="pt-BR" smtClean="0"/>
              <a:t>4</a:t>
            </a:fld>
            <a:endParaRPr lang="pt-BR"/>
          </a:p>
        </p:txBody>
      </p:sp>
    </p:spTree>
    <p:extLst>
      <p:ext uri="{BB962C8B-B14F-4D97-AF65-F5344CB8AC3E}">
        <p14:creationId xmlns:p14="http://schemas.microsoft.com/office/powerpoint/2010/main" val="340556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905442E-5AC1-43A8-A03C-C6AAE19EF11D}" type="datetimeFigureOut">
              <a:rPr lang="pt-BR" smtClean="0"/>
              <a:t>07/06/2018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263180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905442E-5AC1-43A8-A03C-C6AAE19EF11D}" type="datetimeFigureOut">
              <a:rPr lang="pt-BR" smtClean="0"/>
              <a:t>07/06/2018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93946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905442E-5AC1-43A8-A03C-C6AAE19EF11D}" type="datetimeFigureOut">
              <a:rPr lang="pt-BR" smtClean="0"/>
              <a:t>07/06/2018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118831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905442E-5AC1-43A8-A03C-C6AAE19EF11D}" type="datetimeFigureOut">
              <a:rPr lang="pt-BR" smtClean="0"/>
              <a:t>07/06/2018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271399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905442E-5AC1-43A8-A03C-C6AAE19EF11D}" type="datetimeFigureOut">
              <a:rPr lang="pt-BR" smtClean="0"/>
              <a:t>07/06/2018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250255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905442E-5AC1-43A8-A03C-C6AAE19EF11D}" type="datetimeFigureOut">
              <a:rPr lang="pt-BR" smtClean="0"/>
              <a:t>07/06/2018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6217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905442E-5AC1-43A8-A03C-C6AAE19EF11D}" type="datetimeFigureOut">
              <a:rPr lang="pt-BR" smtClean="0"/>
              <a:t>07/06/2018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117124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905442E-5AC1-43A8-A03C-C6AAE19EF11D}" type="datetimeFigureOut">
              <a:rPr lang="pt-BR" smtClean="0"/>
              <a:t>07/06/2018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8363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905442E-5AC1-43A8-A03C-C6AAE19EF11D}" type="datetimeFigureOut">
              <a:rPr lang="pt-BR" smtClean="0"/>
              <a:t>07/06/2018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104912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905442E-5AC1-43A8-A03C-C6AAE19EF11D}" type="datetimeFigureOut">
              <a:rPr lang="pt-BR" smtClean="0"/>
              <a:t>07/06/2018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132631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905442E-5AC1-43A8-A03C-C6AAE19EF11D}" type="datetimeFigureOut">
              <a:rPr lang="pt-BR" smtClean="0"/>
              <a:t>07/06/2018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5159D4-81FE-4F36-BAD4-57197DA0CF23}" type="slidenum">
              <a:rPr lang="pt-BR" smtClean="0"/>
              <a:t>‹nº›</a:t>
            </a:fld>
            <a:endParaRPr lang="pt-BR"/>
          </a:p>
        </p:txBody>
      </p:sp>
    </p:spTree>
    <p:extLst>
      <p:ext uri="{BB962C8B-B14F-4D97-AF65-F5344CB8AC3E}">
        <p14:creationId xmlns:p14="http://schemas.microsoft.com/office/powerpoint/2010/main" val="45068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5442E-5AC1-43A8-A03C-C6AAE19EF11D}" type="datetimeFigureOut">
              <a:rPr lang="pt-BR" smtClean="0"/>
              <a:t>07/06/2018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159D4-81FE-4F36-BAD4-57197DA0CF23}" type="slidenum">
              <a:rPr lang="pt-BR" smtClean="0"/>
              <a:t>‹nº›</a:t>
            </a:fld>
            <a:endParaRPr lang="pt-BR"/>
          </a:p>
        </p:txBody>
      </p:sp>
    </p:spTree>
    <p:extLst>
      <p:ext uri="{BB962C8B-B14F-4D97-AF65-F5344CB8AC3E}">
        <p14:creationId xmlns:p14="http://schemas.microsoft.com/office/powerpoint/2010/main" val="4085359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 y="1"/>
            <a:ext cx="7884826" cy="7540526"/>
          </a:xfrm>
          <a:prstGeom prst="rect">
            <a:avLst/>
          </a:prstGeom>
          <a:noFill/>
        </p:spPr>
        <p:txBody>
          <a:bodyPr wrap="square" rtlCol="0">
            <a:spAutoFit/>
          </a:bodyPr>
          <a:lstStyle/>
          <a:p>
            <a:pPr algn="just"/>
            <a:r>
              <a:rPr lang="pt-BR" b="1" u="sng" dirty="0" smtClean="0">
                <a:latin typeface="Arial" panose="020B0604020202020204" pitchFamily="34" charset="0"/>
                <a:cs typeface="Arial" panose="020B0604020202020204" pitchFamily="34" charset="0"/>
              </a:rPr>
              <a:t>As cartas Paulinas</a:t>
            </a:r>
          </a:p>
          <a:p>
            <a:pPr algn="just"/>
            <a:endParaRPr lang="pt-BR" dirty="0" smtClean="0">
              <a:latin typeface="Arial" panose="020B0604020202020204" pitchFamily="34" charset="0"/>
              <a:cs typeface="Arial" panose="020B0604020202020204" pitchFamily="34" charset="0"/>
            </a:endParaRPr>
          </a:p>
          <a:p>
            <a:pPr algn="just"/>
            <a:r>
              <a:rPr lang="pt-BR" sz="2000" b="1" dirty="0" smtClean="0">
                <a:solidFill>
                  <a:srgbClr val="FF0000"/>
                </a:solidFill>
                <a:latin typeface="Arial" panose="020B0604020202020204" pitchFamily="34" charset="0"/>
                <a:cs typeface="Arial" panose="020B0604020202020204" pitchFamily="34" charset="0"/>
              </a:rPr>
              <a:t>Quem foi Paulo?</a:t>
            </a:r>
          </a:p>
          <a:p>
            <a:pPr algn="just"/>
            <a:r>
              <a:rPr lang="pt-BR" sz="2000" dirty="0" smtClean="0">
                <a:latin typeface="Arial" panose="020B0604020202020204" pitchFamily="34" charset="0"/>
                <a:cs typeface="Arial" panose="020B0604020202020204" pitchFamily="34" charset="0"/>
              </a:rPr>
              <a:t>O apóstolo Paulo foi o autor de 13 dos livros do Novo Testamento, que fundou várias igrejas no início do Cristianismo. Ele não seguiu Jesus durante seu ministério mas teve uma visão de Jesus mais tarde. O ministério de Paulo se concentrou em todos que não eram judeus.</a:t>
            </a:r>
          </a:p>
          <a:p>
            <a:pPr algn="just"/>
            <a:endParaRPr lang="pt-BR" sz="2000" dirty="0">
              <a:latin typeface="Arial" panose="020B0604020202020204" pitchFamily="34" charset="0"/>
              <a:cs typeface="Arial" panose="020B0604020202020204" pitchFamily="34" charset="0"/>
            </a:endParaRPr>
          </a:p>
          <a:p>
            <a:pPr algn="just"/>
            <a:r>
              <a:rPr lang="pt-BR" sz="2000" b="1" dirty="0" smtClean="0">
                <a:solidFill>
                  <a:srgbClr val="FF0000"/>
                </a:solidFill>
                <a:latin typeface="Arial" panose="020B0604020202020204" pitchFamily="34" charset="0"/>
                <a:cs typeface="Arial" panose="020B0604020202020204" pitchFamily="34" charset="0"/>
              </a:rPr>
              <a:t>O jovem Saulo</a:t>
            </a:r>
          </a:p>
          <a:p>
            <a:pPr algn="just"/>
            <a:endParaRPr lang="pt-BR" dirty="0" smtClean="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Na sua juventude, Paulo era mais conhecido como Saulo. Ele era judeu, da cidade de Tarso e era do grupo dos fariseus, como seus pais. Saulo estudou em Jerusalém debaixo de </a:t>
            </a:r>
            <a:r>
              <a:rPr lang="pt-BR" sz="2000" dirty="0" err="1" smtClean="0">
                <a:latin typeface="Arial" panose="020B0604020202020204" pitchFamily="34" charset="0"/>
                <a:cs typeface="Arial" panose="020B0604020202020204" pitchFamily="34" charset="0"/>
              </a:rPr>
              <a:t>Gamaliel</a:t>
            </a:r>
            <a:r>
              <a:rPr lang="pt-BR" sz="2000" dirty="0" smtClean="0">
                <a:latin typeface="Arial" panose="020B0604020202020204" pitchFamily="34" charset="0"/>
                <a:cs typeface="Arial" panose="020B0604020202020204" pitchFamily="34" charset="0"/>
              </a:rPr>
              <a:t>, um dos professores e teólogos mais famosos dos judeus. Saulo teve uma educação privilegiada.</a:t>
            </a:r>
          </a:p>
          <a:p>
            <a:pPr algn="just"/>
            <a:endParaRPr lang="pt-BR" sz="2000" dirty="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Ainda jovem, Saulo assistiu ao apedrejamento de Estêvão, o primeiro mártir cristão. Depois, ele se tornou um perseguidor ativo da igreja. Na sua campanha contra os cristãos, Saulo jogou muitas pessoas na prisão. Ele tinha o apoio do sumo sacerdote e se tornou famoso por ser um grande perseguidor (Atos dos Apóstolos 9:1-2).</a:t>
            </a:r>
          </a:p>
          <a:p>
            <a:pPr algn="just"/>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2"/>
          <a:stretch>
            <a:fillRect/>
          </a:stretch>
        </p:blipFill>
        <p:spPr>
          <a:xfrm>
            <a:off x="8578754" y="3301401"/>
            <a:ext cx="3364201" cy="3161908"/>
          </a:xfrm>
          <a:prstGeom prst="rect">
            <a:avLst/>
          </a:prstGeom>
        </p:spPr>
      </p:pic>
      <p:pic>
        <p:nvPicPr>
          <p:cNvPr id="3" name="Imagem 2"/>
          <p:cNvPicPr>
            <a:picLocks noChangeAspect="1"/>
          </p:cNvPicPr>
          <p:nvPr/>
        </p:nvPicPr>
        <p:blipFill>
          <a:blip r:embed="rId3"/>
          <a:stretch>
            <a:fillRect/>
          </a:stretch>
        </p:blipFill>
        <p:spPr>
          <a:xfrm>
            <a:off x="8578753" y="153675"/>
            <a:ext cx="3364201" cy="3077980"/>
          </a:xfrm>
          <a:prstGeom prst="rect">
            <a:avLst/>
          </a:prstGeom>
        </p:spPr>
      </p:pic>
    </p:spTree>
    <p:extLst>
      <p:ext uri="{BB962C8B-B14F-4D97-AF65-F5344CB8AC3E}">
        <p14:creationId xmlns:p14="http://schemas.microsoft.com/office/powerpoint/2010/main" val="72640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0768" y="2920646"/>
            <a:ext cx="7959777" cy="2462213"/>
          </a:xfrm>
          <a:prstGeom prst="rect">
            <a:avLst/>
          </a:prstGeom>
          <a:noFill/>
        </p:spPr>
        <p:txBody>
          <a:bodyPr wrap="square" rtlCol="0">
            <a:spAutoFit/>
          </a:bodyPr>
          <a:lstStyle/>
          <a:p>
            <a:pPr algn="just"/>
            <a:endParaRPr lang="pt-BR" dirty="0" smtClean="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Logo Saulo começou a pregar sobre Jesus. Saulo foi para Jerusalém mas os cristãos de lá tinham medo dele! Somente um homem ficou do seu lado – Barnabé. Ele os convenceu que Saulo realmente tinha se convertido. Por isso, eles enviaram Saulo para sua cidade de Tarso.</a:t>
            </a:r>
          </a:p>
          <a:p>
            <a:pPr algn="just"/>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2"/>
          <a:stretch>
            <a:fillRect/>
          </a:stretch>
        </p:blipFill>
        <p:spPr>
          <a:xfrm>
            <a:off x="8116340" y="3384496"/>
            <a:ext cx="3689247" cy="2075201"/>
          </a:xfrm>
          <a:prstGeom prst="rect">
            <a:avLst/>
          </a:prstGeom>
        </p:spPr>
      </p:pic>
      <p:sp>
        <p:nvSpPr>
          <p:cNvPr id="3" name="Retângulo 2"/>
          <p:cNvSpPr/>
          <p:nvPr/>
        </p:nvSpPr>
        <p:spPr>
          <a:xfrm>
            <a:off x="0" y="4919008"/>
            <a:ext cx="11962151" cy="1631216"/>
          </a:xfrm>
          <a:prstGeom prst="rect">
            <a:avLst/>
          </a:prstGeom>
        </p:spPr>
        <p:txBody>
          <a:bodyPr wrap="square">
            <a:spAutoFit/>
          </a:bodyPr>
          <a:lstStyle/>
          <a:p>
            <a:pPr algn="just"/>
            <a:r>
              <a:rPr lang="pt-BR" sz="2000" b="1" dirty="0" smtClean="0">
                <a:solidFill>
                  <a:srgbClr val="FF0000"/>
                </a:solidFill>
                <a:latin typeface="Arial" panose="020B0604020202020204" pitchFamily="34" charset="0"/>
                <a:cs typeface="Arial" panose="020B0604020202020204" pitchFamily="34" charset="0"/>
              </a:rPr>
              <a:t>Paulo, o escritor</a:t>
            </a:r>
          </a:p>
          <a:p>
            <a:pPr algn="just"/>
            <a:endParaRPr lang="pt-BR" sz="2000" dirty="0" smtClean="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Depois que se converteu, Paulo se tornou um dos grandes teólogos do Cristianismo. Ele escreveu 13 cartas, que entraram no Novo Testamento (Romanos a </a:t>
            </a:r>
            <a:r>
              <a:rPr lang="pt-BR" sz="2000" dirty="0" err="1" smtClean="0">
                <a:latin typeface="Arial" panose="020B0604020202020204" pitchFamily="34" charset="0"/>
                <a:cs typeface="Arial" panose="020B0604020202020204" pitchFamily="34" charset="0"/>
              </a:rPr>
              <a:t>Filemom</a:t>
            </a:r>
            <a:r>
              <a:rPr lang="pt-BR" sz="2000" dirty="0" smtClean="0">
                <a:latin typeface="Arial" panose="020B0604020202020204" pitchFamily="34" charset="0"/>
                <a:cs typeface="Arial" panose="020B0604020202020204" pitchFamily="34" charset="0"/>
              </a:rPr>
              <a:t>). Seus ensinamentos explicaram sobre a salvação em Jesus e como deve ser a vida cristã. </a:t>
            </a:r>
            <a:endParaRPr lang="pt-BR" sz="2000" dirty="0">
              <a:latin typeface="Arial" panose="020B0604020202020204" pitchFamily="34" charset="0"/>
              <a:cs typeface="Arial" panose="020B0604020202020204" pitchFamily="34" charset="0"/>
            </a:endParaRPr>
          </a:p>
        </p:txBody>
      </p:sp>
      <p:sp>
        <p:nvSpPr>
          <p:cNvPr id="5" name="Retângulo 4"/>
          <p:cNvSpPr/>
          <p:nvPr/>
        </p:nvSpPr>
        <p:spPr>
          <a:xfrm>
            <a:off x="161558" y="128295"/>
            <a:ext cx="11905523" cy="2862322"/>
          </a:xfrm>
          <a:prstGeom prst="rect">
            <a:avLst/>
          </a:prstGeom>
        </p:spPr>
        <p:txBody>
          <a:bodyPr wrap="square">
            <a:spAutoFit/>
          </a:bodyPr>
          <a:lstStyle/>
          <a:p>
            <a:pPr algn="just"/>
            <a:r>
              <a:rPr lang="pt-BR" sz="2000" b="1" dirty="0" smtClean="0">
                <a:solidFill>
                  <a:srgbClr val="FF0000"/>
                </a:solidFill>
                <a:latin typeface="Arial" panose="020B0604020202020204" pitchFamily="34" charset="0"/>
                <a:cs typeface="Arial" panose="020B0604020202020204" pitchFamily="34" charset="0"/>
              </a:rPr>
              <a:t>A conversão de Saulo</a:t>
            </a:r>
          </a:p>
          <a:p>
            <a:pPr algn="just"/>
            <a:endParaRPr lang="pt-BR" sz="2000" dirty="0" smtClean="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Um dia, enquanto ia a caminho de Damasco para prender mais cristãos, uma luz brilhou e o cegou e Saulo ouviu uma voz lhe perguntando por que ele O estava perseguindo. Essa voz era Jesus (Atos dos Apóstolos 9:4-6).</a:t>
            </a:r>
          </a:p>
          <a:p>
            <a:pPr algn="just"/>
            <a:endParaRPr lang="pt-BR" sz="2000" dirty="0" smtClean="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Saulo ficou cego e ficou esperando em Damasco, como Jesus tinha ordenado. Então Jesus enviou um homem chamado Ananias para falar com Saulo. Ananias impôs as mãos sobre Saulo e ele tornou a ver e foi batizado (Atos dos Apóstolos 9:17-19). Desse momento em diante, Saulo foi um homem diferente.</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96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0768" y="2920646"/>
            <a:ext cx="7959777" cy="646331"/>
          </a:xfrm>
          <a:prstGeom prst="rect">
            <a:avLst/>
          </a:prstGeom>
          <a:noFill/>
        </p:spPr>
        <p:txBody>
          <a:bodyPr wrap="square" rtlCol="0">
            <a:spAutoFit/>
          </a:bodyPr>
          <a:lstStyle/>
          <a:p>
            <a:pPr algn="just"/>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5" name="Retângulo 4"/>
          <p:cNvSpPr/>
          <p:nvPr/>
        </p:nvSpPr>
        <p:spPr>
          <a:xfrm>
            <a:off x="0" y="128295"/>
            <a:ext cx="12067081" cy="2062103"/>
          </a:xfrm>
          <a:prstGeom prst="rect">
            <a:avLst/>
          </a:prstGeom>
        </p:spPr>
        <p:txBody>
          <a:bodyPr wrap="square">
            <a:spAutoFit/>
          </a:bodyPr>
          <a:lstStyle/>
          <a:p>
            <a:r>
              <a:rPr lang="pt-BR" sz="3200" b="1" dirty="0" smtClean="0">
                <a:solidFill>
                  <a:srgbClr val="FF0000"/>
                </a:solidFill>
                <a:latin typeface="Arial" panose="020B0604020202020204" pitchFamily="34" charset="0"/>
                <a:cs typeface="Arial" panose="020B0604020202020204" pitchFamily="34" charset="0"/>
              </a:rPr>
              <a:t>                      O ministério de Paulo.</a:t>
            </a:r>
          </a:p>
          <a:p>
            <a:pPr algn="just"/>
            <a:r>
              <a:rPr lang="pt-BR" sz="2800" b="1" dirty="0" smtClean="0">
                <a:latin typeface="Arial" panose="020B0604020202020204" pitchFamily="34" charset="0"/>
                <a:cs typeface="Arial" panose="020B0604020202020204" pitchFamily="34" charset="0"/>
              </a:rPr>
              <a:t>Autorizado pela Igreja Atos 13.1-3</a:t>
            </a:r>
          </a:p>
          <a:p>
            <a:pPr algn="just"/>
            <a:r>
              <a:rPr lang="pt-BR" sz="2800" b="1" dirty="0">
                <a:latin typeface="Arial" panose="020B0604020202020204" pitchFamily="34" charset="0"/>
                <a:cs typeface="Arial" panose="020B0604020202020204" pitchFamily="34" charset="0"/>
              </a:rPr>
              <a:t>Paulo fez </a:t>
            </a:r>
            <a:r>
              <a:rPr lang="pt-BR" sz="2800" b="1" dirty="0" smtClean="0">
                <a:latin typeface="Arial" panose="020B0604020202020204" pitchFamily="34" charset="0"/>
                <a:cs typeface="Arial" panose="020B0604020202020204" pitchFamily="34" charset="0"/>
              </a:rPr>
              <a:t>quatro </a:t>
            </a:r>
            <a:r>
              <a:rPr lang="pt-BR" sz="2800" b="1" dirty="0">
                <a:latin typeface="Arial" panose="020B0604020202020204" pitchFamily="34" charset="0"/>
                <a:cs typeface="Arial" panose="020B0604020202020204" pitchFamily="34" charset="0"/>
              </a:rPr>
              <a:t>viagens missionárias: </a:t>
            </a:r>
            <a:endParaRPr lang="pt-BR" sz="2800" b="1" dirty="0" smtClean="0">
              <a:latin typeface="Arial" panose="020B0604020202020204" pitchFamily="34" charset="0"/>
              <a:cs typeface="Arial" panose="020B0604020202020204" pitchFamily="34" charset="0"/>
            </a:endParaRPr>
          </a:p>
          <a:p>
            <a:pPr algn="just"/>
            <a:endParaRPr lang="pt-BR" sz="2000" b="1" dirty="0">
              <a:latin typeface="Arial" panose="020B0604020202020204" pitchFamily="34" charset="0"/>
              <a:cs typeface="Arial" panose="020B0604020202020204" pitchFamily="34" charset="0"/>
            </a:endParaRPr>
          </a:p>
          <a:p>
            <a:pPr algn="just"/>
            <a:endParaRPr lang="pt-BR" sz="2000" b="1" dirty="0">
              <a:latin typeface="Arial" panose="020B0604020202020204" pitchFamily="34" charset="0"/>
              <a:cs typeface="Arial" panose="020B0604020202020204" pitchFamily="34" charset="0"/>
            </a:endParaRPr>
          </a:p>
        </p:txBody>
      </p:sp>
      <p:sp>
        <p:nvSpPr>
          <p:cNvPr id="9" name="CaixaDeTexto 8"/>
          <p:cNvSpPr txBox="1"/>
          <p:nvPr/>
        </p:nvSpPr>
        <p:spPr>
          <a:xfrm>
            <a:off x="0" y="1758012"/>
            <a:ext cx="12192000" cy="1323439"/>
          </a:xfrm>
          <a:prstGeom prst="rect">
            <a:avLst/>
          </a:prstGeom>
          <a:solidFill>
            <a:schemeClr val="accent4">
              <a:lumMod val="20000"/>
              <a:lumOff val="80000"/>
            </a:schemeClr>
          </a:solidFill>
          <a:ln>
            <a:solidFill>
              <a:schemeClr val="tx1"/>
            </a:solidFill>
          </a:ln>
        </p:spPr>
        <p:txBody>
          <a:bodyPr wrap="square" rtlCol="0">
            <a:spAutoFit/>
          </a:bodyPr>
          <a:lstStyle/>
          <a:p>
            <a:endParaRPr lang="pt-BR" sz="2000" b="1" dirty="0" smtClean="0">
              <a:latin typeface="Arial" panose="020B0604020202020204" pitchFamily="34" charset="0"/>
              <a:cs typeface="Arial" panose="020B0604020202020204" pitchFamily="34" charset="0"/>
            </a:endParaRPr>
          </a:p>
          <a:p>
            <a:r>
              <a:rPr lang="pt-BR" sz="2000" b="1" dirty="0" smtClean="0">
                <a:solidFill>
                  <a:srgbClr val="FF0000"/>
                </a:solidFill>
                <a:latin typeface="Arial" panose="020B0604020202020204" pitchFamily="34" charset="0"/>
                <a:cs typeface="Arial" panose="020B0604020202020204" pitchFamily="34" charset="0"/>
              </a:rPr>
              <a:t>A primeira nos anos de 46-48 </a:t>
            </a:r>
            <a:r>
              <a:rPr lang="pt-BR" sz="2000" b="1" dirty="0" err="1" smtClean="0">
                <a:solidFill>
                  <a:srgbClr val="FF0000"/>
                </a:solidFill>
                <a:latin typeface="Arial" panose="020B0604020202020204" pitchFamily="34" charset="0"/>
                <a:cs typeface="Arial" panose="020B0604020202020204" pitchFamily="34" charset="0"/>
              </a:rPr>
              <a:t>dC</a:t>
            </a:r>
            <a:r>
              <a:rPr lang="pt-BR" sz="2000" b="1" dirty="0" smtClean="0">
                <a:latin typeface="Arial" panose="020B0604020202020204" pitchFamily="34" charset="0"/>
                <a:cs typeface="Arial" panose="020B0604020202020204" pitchFamily="34" charset="0"/>
              </a:rPr>
              <a:t>– Registrada em At 13-14.</a:t>
            </a:r>
          </a:p>
          <a:p>
            <a:endParaRPr lang="pt-BR" sz="2000" b="1" dirty="0">
              <a:latin typeface="Arial" panose="020B0604020202020204" pitchFamily="34" charset="0"/>
              <a:cs typeface="Arial" panose="020B0604020202020204" pitchFamily="34" charset="0"/>
            </a:endParaRPr>
          </a:p>
          <a:p>
            <a:r>
              <a:rPr lang="pt-BR" sz="2000" b="1" dirty="0" smtClean="0">
                <a:latin typeface="Arial" panose="020B0604020202020204" pitchFamily="34" charset="0"/>
                <a:cs typeface="Arial" panose="020B0604020202020204" pitchFamily="34" charset="0"/>
              </a:rPr>
              <a:t>Cidades percorridas: </a:t>
            </a:r>
            <a:r>
              <a:rPr lang="pt-BR" sz="2000" b="1" dirty="0" err="1" smtClean="0">
                <a:latin typeface="Arial" panose="020B0604020202020204" pitchFamily="34" charset="0"/>
                <a:cs typeface="Arial" panose="020B0604020202020204" pitchFamily="34" charset="0"/>
              </a:rPr>
              <a:t>Antioquia</a:t>
            </a:r>
            <a:r>
              <a:rPr lang="pt-BR" sz="2000" b="1" dirty="0" smtClean="0">
                <a:latin typeface="Arial" panose="020B0604020202020204" pitchFamily="34" charset="0"/>
                <a:cs typeface="Arial" panose="020B0604020202020204" pitchFamily="34" charset="0"/>
              </a:rPr>
              <a:t>, </a:t>
            </a:r>
            <a:r>
              <a:rPr lang="pt-BR" sz="2000" b="1" dirty="0" err="1" smtClean="0">
                <a:latin typeface="Arial" panose="020B0604020202020204" pitchFamily="34" charset="0"/>
                <a:cs typeface="Arial" panose="020B0604020202020204" pitchFamily="34" charset="0"/>
              </a:rPr>
              <a:t>Salamina</a:t>
            </a:r>
            <a:r>
              <a:rPr lang="pt-BR" sz="2000" b="1" dirty="0" smtClean="0">
                <a:latin typeface="Arial" panose="020B0604020202020204" pitchFamily="34" charset="0"/>
                <a:cs typeface="Arial" panose="020B0604020202020204" pitchFamily="34" charset="0"/>
              </a:rPr>
              <a:t>, </a:t>
            </a:r>
            <a:r>
              <a:rPr lang="pt-BR" sz="2000" b="1" dirty="0" err="1" smtClean="0">
                <a:latin typeface="Arial" panose="020B0604020202020204" pitchFamily="34" charset="0"/>
                <a:cs typeface="Arial" panose="020B0604020202020204" pitchFamily="34" charset="0"/>
              </a:rPr>
              <a:t>Pafos</a:t>
            </a:r>
            <a:r>
              <a:rPr lang="pt-BR" sz="2000" b="1" dirty="0" smtClean="0">
                <a:latin typeface="Arial" panose="020B0604020202020204" pitchFamily="34" charset="0"/>
                <a:cs typeface="Arial" panose="020B0604020202020204" pitchFamily="34" charset="0"/>
              </a:rPr>
              <a:t>, </a:t>
            </a:r>
            <a:r>
              <a:rPr lang="pt-BR" sz="2000" b="1" dirty="0" err="1" smtClean="0">
                <a:latin typeface="Arial" panose="020B0604020202020204" pitchFamily="34" charset="0"/>
                <a:cs typeface="Arial" panose="020B0604020202020204" pitchFamily="34" charset="0"/>
              </a:rPr>
              <a:t>Perge</a:t>
            </a:r>
            <a:r>
              <a:rPr lang="pt-BR" sz="2000" b="1" dirty="0" smtClean="0">
                <a:latin typeface="Arial" panose="020B0604020202020204" pitchFamily="34" charset="0"/>
                <a:cs typeface="Arial" panose="020B0604020202020204" pitchFamily="34" charset="0"/>
              </a:rPr>
              <a:t>, </a:t>
            </a:r>
            <a:r>
              <a:rPr lang="pt-BR" sz="2000" b="1" dirty="0" err="1" smtClean="0">
                <a:latin typeface="Arial" panose="020B0604020202020204" pitchFamily="34" charset="0"/>
                <a:cs typeface="Arial" panose="020B0604020202020204" pitchFamily="34" charset="0"/>
              </a:rPr>
              <a:t>Antioquia</a:t>
            </a:r>
            <a:r>
              <a:rPr lang="pt-BR" sz="2000" b="1" dirty="0" smtClean="0">
                <a:latin typeface="Arial" panose="020B0604020202020204" pitchFamily="34" charset="0"/>
                <a:cs typeface="Arial" panose="020B0604020202020204" pitchFamily="34" charset="0"/>
              </a:rPr>
              <a:t>  da </a:t>
            </a:r>
            <a:r>
              <a:rPr lang="pt-BR" sz="2000" b="1" dirty="0" err="1" smtClean="0">
                <a:latin typeface="Arial" panose="020B0604020202020204" pitchFamily="34" charset="0"/>
                <a:cs typeface="Arial" panose="020B0604020202020204" pitchFamily="34" charset="0"/>
              </a:rPr>
              <a:t>psidia</a:t>
            </a:r>
            <a:r>
              <a:rPr lang="pt-BR" sz="2000" b="1" dirty="0" smtClean="0">
                <a:latin typeface="Arial" panose="020B0604020202020204" pitchFamily="34" charset="0"/>
                <a:cs typeface="Arial" panose="020B0604020202020204" pitchFamily="34" charset="0"/>
              </a:rPr>
              <a:t> , </a:t>
            </a:r>
            <a:r>
              <a:rPr lang="pt-BR" sz="2000" b="1" dirty="0" err="1" smtClean="0">
                <a:latin typeface="Arial" panose="020B0604020202020204" pitchFamily="34" charset="0"/>
                <a:cs typeface="Arial" panose="020B0604020202020204" pitchFamily="34" charset="0"/>
              </a:rPr>
              <a:t>Icônio</a:t>
            </a:r>
            <a:r>
              <a:rPr lang="pt-BR" sz="2000" b="1" dirty="0" smtClean="0">
                <a:latin typeface="Arial" panose="020B0604020202020204" pitchFamily="34" charset="0"/>
                <a:cs typeface="Arial" panose="020B0604020202020204" pitchFamily="34" charset="0"/>
              </a:rPr>
              <a:t>, Listra</a:t>
            </a:r>
            <a:r>
              <a:rPr lang="pt-BR"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10" name="CaixaDeTexto 9"/>
          <p:cNvSpPr txBox="1"/>
          <p:nvPr/>
        </p:nvSpPr>
        <p:spPr>
          <a:xfrm>
            <a:off x="0" y="3111011"/>
            <a:ext cx="12192000" cy="1323439"/>
          </a:xfrm>
          <a:prstGeom prst="rect">
            <a:avLst/>
          </a:prstGeom>
          <a:solidFill>
            <a:schemeClr val="accent6">
              <a:lumMod val="60000"/>
              <a:lumOff val="40000"/>
            </a:schemeClr>
          </a:solidFill>
        </p:spPr>
        <p:txBody>
          <a:bodyPr wrap="square" rtlCol="0">
            <a:spAutoFit/>
          </a:bodyPr>
          <a:lstStyle/>
          <a:p>
            <a:r>
              <a:rPr lang="pt-BR" sz="2000" b="1" dirty="0" smtClean="0">
                <a:solidFill>
                  <a:srgbClr val="FF0000"/>
                </a:solidFill>
                <a:latin typeface="Arial" panose="020B0604020202020204" pitchFamily="34" charset="0"/>
                <a:cs typeface="Arial" panose="020B0604020202020204" pitchFamily="34" charset="0"/>
              </a:rPr>
              <a:t>A segunda viagem nos anos de 49-52 – </a:t>
            </a:r>
            <a:r>
              <a:rPr lang="pt-BR" sz="2000" b="1" dirty="0">
                <a:latin typeface="Arial" panose="020B0604020202020204" pitchFamily="34" charset="0"/>
                <a:cs typeface="Arial" panose="020B0604020202020204" pitchFamily="34" charset="0"/>
              </a:rPr>
              <a:t>Registrada em </a:t>
            </a:r>
            <a:r>
              <a:rPr lang="pt-BR" sz="2000" b="1" dirty="0" smtClean="0">
                <a:latin typeface="Arial" panose="020B0604020202020204" pitchFamily="34" charset="0"/>
                <a:cs typeface="Arial" panose="020B0604020202020204" pitchFamily="34" charset="0"/>
              </a:rPr>
              <a:t>At 15.39-18,22</a:t>
            </a:r>
          </a:p>
          <a:p>
            <a:endParaRPr lang="pt-BR" sz="2000" b="1" dirty="0">
              <a:latin typeface="Arial" panose="020B0604020202020204" pitchFamily="34" charset="0"/>
              <a:cs typeface="Arial" panose="020B0604020202020204" pitchFamily="34" charset="0"/>
            </a:endParaRPr>
          </a:p>
          <a:p>
            <a:r>
              <a:rPr lang="pt-BR" sz="2000" b="1" dirty="0">
                <a:latin typeface="Arial" panose="020B0604020202020204" pitchFamily="34" charset="0"/>
                <a:cs typeface="Arial" panose="020B0604020202020204" pitchFamily="34" charset="0"/>
              </a:rPr>
              <a:t>Cidades percorridas: Tarso</a:t>
            </a:r>
            <a:r>
              <a:rPr lang="pt-BR" sz="2000" b="1" dirty="0" smtClean="0">
                <a:latin typeface="Arial" panose="020B0604020202020204" pitchFamily="34" charset="0"/>
                <a:cs typeface="Arial" panose="020B0604020202020204" pitchFamily="34" charset="0"/>
              </a:rPr>
              <a:t>, (</a:t>
            </a:r>
            <a:r>
              <a:rPr lang="pt-BR" sz="2000" b="1" dirty="0" err="1" smtClean="0">
                <a:latin typeface="Arial" panose="020B0604020202020204" pitchFamily="34" charset="0"/>
                <a:cs typeface="Arial" panose="020B0604020202020204" pitchFamily="34" charset="0"/>
              </a:rPr>
              <a:t>Derbe</a:t>
            </a:r>
            <a:r>
              <a:rPr lang="pt-BR" sz="2000" b="1" dirty="0" smtClean="0">
                <a:latin typeface="Arial" panose="020B0604020202020204" pitchFamily="34" charset="0"/>
                <a:cs typeface="Arial" panose="020B0604020202020204" pitchFamily="34" charset="0"/>
              </a:rPr>
              <a:t>, listra, </a:t>
            </a:r>
            <a:r>
              <a:rPr lang="pt-BR" sz="2000" b="1" dirty="0" err="1" smtClean="0">
                <a:latin typeface="Arial" panose="020B0604020202020204" pitchFamily="34" charset="0"/>
                <a:cs typeface="Arial" panose="020B0604020202020204" pitchFamily="34" charset="0"/>
              </a:rPr>
              <a:t>Icônio</a:t>
            </a:r>
            <a:r>
              <a:rPr lang="pt-BR" sz="2000" b="1" dirty="0" smtClean="0">
                <a:latin typeface="Arial" panose="020B0604020202020204" pitchFamily="34" charset="0"/>
                <a:cs typeface="Arial" panose="020B0604020202020204" pitchFamily="34" charset="0"/>
              </a:rPr>
              <a:t> e </a:t>
            </a:r>
            <a:r>
              <a:rPr lang="pt-BR" sz="2000" b="1" dirty="0" err="1" smtClean="0">
                <a:latin typeface="Arial" panose="020B0604020202020204" pitchFamily="34" charset="0"/>
                <a:cs typeface="Arial" panose="020B0604020202020204" pitchFamily="34" charset="0"/>
              </a:rPr>
              <a:t>Antioquia</a:t>
            </a:r>
            <a:r>
              <a:rPr lang="pt-BR" sz="2000" b="1" dirty="0" smtClean="0">
                <a:latin typeface="Arial" panose="020B0604020202020204" pitchFamily="34" charset="0"/>
                <a:cs typeface="Arial" panose="020B0604020202020204" pitchFamily="34" charset="0"/>
              </a:rPr>
              <a:t> da </a:t>
            </a:r>
            <a:r>
              <a:rPr lang="pt-BR" sz="2000" b="1" dirty="0" err="1" smtClean="0">
                <a:latin typeface="Arial" panose="020B0604020202020204" pitchFamily="34" charset="0"/>
                <a:cs typeface="Arial" panose="020B0604020202020204" pitchFamily="34" charset="0"/>
              </a:rPr>
              <a:t>Psidia</a:t>
            </a:r>
            <a:r>
              <a:rPr lang="pt-BR" sz="2000" b="1" dirty="0" smtClean="0">
                <a:latin typeface="Arial" panose="020B0604020202020204" pitchFamily="34" charset="0"/>
                <a:cs typeface="Arial" panose="020B0604020202020204" pitchFamily="34" charset="0"/>
              </a:rPr>
              <a:t>), </a:t>
            </a:r>
            <a:r>
              <a:rPr lang="pt-BR" sz="2000" b="1" dirty="0" err="1" smtClean="0">
                <a:latin typeface="Arial" panose="020B0604020202020204" pitchFamily="34" charset="0"/>
                <a:cs typeface="Arial" panose="020B0604020202020204" pitchFamily="34" charset="0"/>
              </a:rPr>
              <a:t>Troâde</a:t>
            </a:r>
            <a:r>
              <a:rPr lang="pt-BR" sz="2000" b="1" dirty="0" smtClean="0">
                <a:latin typeface="Arial" panose="020B0604020202020204" pitchFamily="34" charset="0"/>
                <a:cs typeface="Arial" panose="020B0604020202020204" pitchFamily="34" charset="0"/>
              </a:rPr>
              <a:t>, </a:t>
            </a:r>
            <a:r>
              <a:rPr lang="pt-BR" sz="2000" b="1" dirty="0" err="1" smtClean="0">
                <a:latin typeface="Arial" panose="020B0604020202020204" pitchFamily="34" charset="0"/>
                <a:cs typeface="Arial" panose="020B0604020202020204" pitchFamily="34" charset="0"/>
              </a:rPr>
              <a:t>Neapolis</a:t>
            </a:r>
            <a:r>
              <a:rPr lang="pt-BR" sz="2000" b="1" dirty="0" smtClean="0">
                <a:latin typeface="Arial" panose="020B0604020202020204" pitchFamily="34" charset="0"/>
                <a:cs typeface="Arial" panose="020B0604020202020204" pitchFamily="34" charset="0"/>
              </a:rPr>
              <a:t>, </a:t>
            </a:r>
            <a:r>
              <a:rPr lang="pt-BR" sz="2000" b="1" dirty="0" err="1" smtClean="0">
                <a:latin typeface="Arial" panose="020B0604020202020204" pitchFamily="34" charset="0"/>
                <a:cs typeface="Arial" panose="020B0604020202020204" pitchFamily="34" charset="0"/>
              </a:rPr>
              <a:t>Filipos</a:t>
            </a:r>
            <a:r>
              <a:rPr lang="pt-BR" sz="2000" b="1" dirty="0" smtClean="0">
                <a:latin typeface="Arial" panose="020B0604020202020204" pitchFamily="34" charset="0"/>
                <a:cs typeface="Arial" panose="020B0604020202020204" pitchFamily="34" charset="0"/>
              </a:rPr>
              <a:t>, </a:t>
            </a:r>
            <a:r>
              <a:rPr lang="pt-BR" sz="2000" b="1" dirty="0" err="1" smtClean="0">
                <a:latin typeface="Arial" panose="020B0604020202020204" pitchFamily="34" charset="0"/>
                <a:cs typeface="Arial" panose="020B0604020202020204" pitchFamily="34" charset="0"/>
              </a:rPr>
              <a:t>Beréia</a:t>
            </a:r>
            <a:r>
              <a:rPr lang="pt-BR" sz="2000" b="1" dirty="0" smtClean="0">
                <a:latin typeface="Arial" panose="020B0604020202020204" pitchFamily="34" charset="0"/>
                <a:cs typeface="Arial" panose="020B0604020202020204" pitchFamily="34" charset="0"/>
              </a:rPr>
              <a:t>, Atenas, Corinto.</a:t>
            </a:r>
            <a:endParaRPr lang="pt-BR" sz="2000" b="1" dirty="0">
              <a:latin typeface="Arial" panose="020B0604020202020204" pitchFamily="34" charset="0"/>
              <a:cs typeface="Arial" panose="020B0604020202020204" pitchFamily="34" charset="0"/>
            </a:endParaRPr>
          </a:p>
        </p:txBody>
      </p:sp>
      <p:sp>
        <p:nvSpPr>
          <p:cNvPr id="11" name="CaixaDeTexto 10"/>
          <p:cNvSpPr txBox="1"/>
          <p:nvPr/>
        </p:nvSpPr>
        <p:spPr>
          <a:xfrm>
            <a:off x="-25048" y="4434450"/>
            <a:ext cx="12192000" cy="1200329"/>
          </a:xfrm>
          <a:prstGeom prst="rect">
            <a:avLst/>
          </a:prstGeom>
          <a:solidFill>
            <a:srgbClr val="FF0000"/>
          </a:solidFill>
        </p:spPr>
        <p:txBody>
          <a:bodyPr wrap="square" rtlCol="0">
            <a:spAutoFit/>
          </a:bodyPr>
          <a:lstStyle/>
          <a:p>
            <a:r>
              <a:rPr lang="pt-BR" sz="2400" b="1" dirty="0" smtClean="0">
                <a:solidFill>
                  <a:schemeClr val="bg1"/>
                </a:solidFill>
              </a:rPr>
              <a:t>A terceira e quarta  </a:t>
            </a:r>
            <a:r>
              <a:rPr lang="pt-BR" sz="2400" b="1" dirty="0">
                <a:solidFill>
                  <a:schemeClr val="bg1"/>
                </a:solidFill>
              </a:rPr>
              <a:t>nos anos </a:t>
            </a:r>
            <a:r>
              <a:rPr lang="pt-BR" sz="2400" b="1" dirty="0" smtClean="0">
                <a:solidFill>
                  <a:schemeClr val="bg1"/>
                </a:solidFill>
              </a:rPr>
              <a:t>de 55-57 – Atos 18,22,16</a:t>
            </a:r>
          </a:p>
          <a:p>
            <a:endParaRPr lang="pt-BR" sz="2400" b="1" dirty="0" smtClean="0">
              <a:solidFill>
                <a:schemeClr val="bg1"/>
              </a:solidFill>
            </a:endParaRPr>
          </a:p>
          <a:p>
            <a:r>
              <a:rPr lang="pt-BR" sz="2400" b="1" dirty="0" smtClean="0">
                <a:solidFill>
                  <a:schemeClr val="bg1"/>
                </a:solidFill>
              </a:rPr>
              <a:t>Corinto, </a:t>
            </a:r>
            <a:r>
              <a:rPr lang="pt-BR" sz="2400" b="1" dirty="0" err="1" smtClean="0">
                <a:solidFill>
                  <a:schemeClr val="bg1"/>
                </a:solidFill>
              </a:rPr>
              <a:t>Troade</a:t>
            </a:r>
            <a:r>
              <a:rPr lang="pt-BR" sz="2400" b="1" dirty="0" smtClean="0">
                <a:solidFill>
                  <a:schemeClr val="bg1"/>
                </a:solidFill>
              </a:rPr>
              <a:t>, Mileto </a:t>
            </a:r>
          </a:p>
        </p:txBody>
      </p:sp>
      <p:sp>
        <p:nvSpPr>
          <p:cNvPr id="12" name="CaixaDeTexto 11"/>
          <p:cNvSpPr txBox="1"/>
          <p:nvPr/>
        </p:nvSpPr>
        <p:spPr>
          <a:xfrm>
            <a:off x="0" y="5634779"/>
            <a:ext cx="12166952" cy="1323439"/>
          </a:xfrm>
          <a:prstGeom prst="rect">
            <a:avLst/>
          </a:prstGeom>
          <a:solidFill>
            <a:schemeClr val="accent5">
              <a:lumMod val="40000"/>
              <a:lumOff val="60000"/>
            </a:schemeClr>
          </a:solidFill>
        </p:spPr>
        <p:txBody>
          <a:bodyPr wrap="square" rtlCol="0">
            <a:spAutoFit/>
          </a:bodyPr>
          <a:lstStyle/>
          <a:p>
            <a:r>
              <a:rPr lang="pt-BR" sz="2000" b="1" dirty="0" smtClean="0">
                <a:solidFill>
                  <a:srgbClr val="FF0000"/>
                </a:solidFill>
                <a:latin typeface="Arial" panose="020B0604020202020204" pitchFamily="34" charset="0"/>
                <a:cs typeface="Arial" panose="020B0604020202020204" pitchFamily="34" charset="0"/>
              </a:rPr>
              <a:t>Quarta viagem </a:t>
            </a:r>
            <a:r>
              <a:rPr lang="pt-BR" sz="2000" b="1" dirty="0">
                <a:solidFill>
                  <a:srgbClr val="FF0000"/>
                </a:solidFill>
                <a:latin typeface="Arial" panose="020B0604020202020204" pitchFamily="34" charset="0"/>
                <a:cs typeface="Arial" panose="020B0604020202020204" pitchFamily="34" charset="0"/>
              </a:rPr>
              <a:t>nos anos </a:t>
            </a:r>
            <a:r>
              <a:rPr lang="pt-BR" sz="2000" b="1" dirty="0" smtClean="0">
                <a:solidFill>
                  <a:srgbClr val="FF0000"/>
                </a:solidFill>
                <a:latin typeface="Arial" panose="020B0604020202020204" pitchFamily="34" charset="0"/>
                <a:cs typeface="Arial" panose="020B0604020202020204" pitchFamily="34" charset="0"/>
              </a:rPr>
              <a:t>de 59-62 </a:t>
            </a:r>
            <a:r>
              <a:rPr lang="pt-BR" sz="2000" b="1" dirty="0" smtClean="0">
                <a:latin typeface="Arial" panose="020B0604020202020204" pitchFamily="34" charset="0"/>
                <a:cs typeface="Arial" panose="020B0604020202020204" pitchFamily="34" charset="0"/>
              </a:rPr>
              <a:t>– At 21,17-28,31</a:t>
            </a:r>
          </a:p>
          <a:p>
            <a:endParaRPr lang="pt-BR" sz="2000" b="1" dirty="0">
              <a:latin typeface="Arial" panose="020B0604020202020204" pitchFamily="34" charset="0"/>
              <a:cs typeface="Arial" panose="020B0604020202020204" pitchFamily="34" charset="0"/>
            </a:endParaRPr>
          </a:p>
          <a:p>
            <a:r>
              <a:rPr lang="pt-BR" sz="2000" b="1" dirty="0" smtClean="0">
                <a:latin typeface="Arial" panose="020B0604020202020204" pitchFamily="34" charset="0"/>
                <a:cs typeface="Arial" panose="020B0604020202020204" pitchFamily="34" charset="0"/>
              </a:rPr>
              <a:t>Jerusalém, </a:t>
            </a:r>
            <a:r>
              <a:rPr lang="pt-BR" sz="2000" b="1" dirty="0" err="1" smtClean="0">
                <a:latin typeface="Arial" panose="020B0604020202020204" pitchFamily="34" charset="0"/>
                <a:cs typeface="Arial" panose="020B0604020202020204" pitchFamily="34" charset="0"/>
              </a:rPr>
              <a:t>Cesaréia</a:t>
            </a:r>
            <a:r>
              <a:rPr lang="pt-BR" sz="2000" b="1" dirty="0" smtClean="0">
                <a:latin typeface="Arial" panose="020B0604020202020204" pitchFamily="34" charset="0"/>
                <a:cs typeface="Arial" panose="020B0604020202020204" pitchFamily="34" charset="0"/>
              </a:rPr>
              <a:t>, Roma.</a:t>
            </a:r>
          </a:p>
          <a:p>
            <a:endParaRPr lang="pt-BR" sz="2000" b="1" dirty="0" smtClean="0">
              <a:latin typeface="Arial" panose="020B0604020202020204" pitchFamily="34" charset="0"/>
              <a:cs typeface="Arial" panose="020B0604020202020204" pitchFamily="34" charset="0"/>
            </a:endParaRPr>
          </a:p>
        </p:txBody>
      </p:sp>
      <p:pic>
        <p:nvPicPr>
          <p:cNvPr id="13" name="Imagem 12"/>
          <p:cNvPicPr>
            <a:picLocks noChangeAspect="1"/>
          </p:cNvPicPr>
          <p:nvPr/>
        </p:nvPicPr>
        <p:blipFill>
          <a:blip r:embed="rId3"/>
          <a:stretch>
            <a:fillRect/>
          </a:stretch>
        </p:blipFill>
        <p:spPr>
          <a:xfrm>
            <a:off x="7086600" y="94801"/>
            <a:ext cx="5105400" cy="2583085"/>
          </a:xfrm>
          <a:prstGeom prst="rect">
            <a:avLst/>
          </a:prstGeom>
        </p:spPr>
      </p:pic>
    </p:spTree>
    <p:extLst>
      <p:ext uri="{BB962C8B-B14F-4D97-AF65-F5344CB8AC3E}">
        <p14:creationId xmlns:p14="http://schemas.microsoft.com/office/powerpoint/2010/main" val="100559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61558" y="128295"/>
            <a:ext cx="11905523" cy="400110"/>
          </a:xfrm>
          <a:prstGeom prst="rect">
            <a:avLst/>
          </a:prstGeom>
        </p:spPr>
        <p:txBody>
          <a:bodyPr wrap="square">
            <a:spAutoFit/>
          </a:bodyPr>
          <a:lstStyle/>
          <a:p>
            <a:pPr algn="just"/>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p:txBody>
      </p:sp>
      <p:pic>
        <p:nvPicPr>
          <p:cNvPr id="10" name="Imagem 9"/>
          <p:cNvPicPr>
            <a:picLocks noChangeAspect="1"/>
          </p:cNvPicPr>
          <p:nvPr/>
        </p:nvPicPr>
        <p:blipFill>
          <a:blip r:embed="rId3"/>
          <a:stretch>
            <a:fillRect/>
          </a:stretch>
        </p:blipFill>
        <p:spPr>
          <a:xfrm>
            <a:off x="431558" y="0"/>
            <a:ext cx="11242147" cy="1012024"/>
          </a:xfrm>
          <a:prstGeom prst="rect">
            <a:avLst/>
          </a:prstGeom>
        </p:spPr>
      </p:pic>
      <p:pic>
        <p:nvPicPr>
          <p:cNvPr id="11" name="Imagem 10"/>
          <p:cNvPicPr>
            <a:picLocks noChangeAspect="1"/>
          </p:cNvPicPr>
          <p:nvPr/>
        </p:nvPicPr>
        <p:blipFill>
          <a:blip r:embed="rId4"/>
          <a:stretch>
            <a:fillRect/>
          </a:stretch>
        </p:blipFill>
        <p:spPr>
          <a:xfrm>
            <a:off x="431559" y="904368"/>
            <a:ext cx="11242147" cy="5818006"/>
          </a:xfrm>
          <a:prstGeom prst="rect">
            <a:avLst/>
          </a:prstGeom>
        </p:spPr>
      </p:pic>
    </p:spTree>
    <p:extLst>
      <p:ext uri="{BB962C8B-B14F-4D97-AF65-F5344CB8AC3E}">
        <p14:creationId xmlns:p14="http://schemas.microsoft.com/office/powerpoint/2010/main" val="150711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882" y="224852"/>
            <a:ext cx="3102516" cy="400110"/>
          </a:xfrm>
          <a:prstGeom prst="rect">
            <a:avLst/>
          </a:prstGeom>
          <a:solidFill>
            <a:schemeClr val="accent4"/>
          </a:solidFill>
        </p:spPr>
        <p:txBody>
          <a:bodyPr wrap="none" rtlCol="0">
            <a:spAutoFit/>
          </a:bodyPr>
          <a:lstStyle/>
          <a:p>
            <a:r>
              <a:rPr lang="pt-BR" sz="2000" b="1" dirty="0" smtClean="0">
                <a:latin typeface="Arial" panose="020B0604020202020204" pitchFamily="34" charset="0"/>
                <a:cs typeface="Arial" panose="020B0604020202020204" pitchFamily="34" charset="0"/>
              </a:rPr>
              <a:t>AS CARTAS PAULINAS </a:t>
            </a:r>
            <a:endParaRPr lang="pt-BR" sz="2000" b="1" dirty="0">
              <a:latin typeface="Arial" panose="020B0604020202020204" pitchFamily="34" charset="0"/>
              <a:cs typeface="Arial" panose="020B0604020202020204" pitchFamily="34" charset="0"/>
            </a:endParaRPr>
          </a:p>
        </p:txBody>
      </p:sp>
      <p:sp>
        <p:nvSpPr>
          <p:cNvPr id="5" name="Retângulo 4"/>
          <p:cNvSpPr/>
          <p:nvPr/>
        </p:nvSpPr>
        <p:spPr>
          <a:xfrm>
            <a:off x="179882" y="821430"/>
            <a:ext cx="7390152" cy="5324535"/>
          </a:xfrm>
          <a:prstGeom prst="rect">
            <a:avLst/>
          </a:prstGeom>
          <a:ln w="28575">
            <a:solidFill>
              <a:schemeClr val="tx1"/>
            </a:solidFill>
          </a:ln>
        </p:spPr>
        <p:txBody>
          <a:bodyPr wrap="square">
            <a:spAutoFit/>
          </a:bodyPr>
          <a:lstStyle/>
          <a:p>
            <a:pPr algn="just"/>
            <a:r>
              <a:rPr lang="pt-BR" sz="2000" dirty="0" smtClean="0">
                <a:latin typeface="Arial" panose="020B0604020202020204" pitchFamily="34" charset="0"/>
                <a:cs typeface="Arial" panose="020B0604020202020204" pitchFamily="34" charset="0"/>
              </a:rPr>
              <a:t>O conjunto das Cartas Paulinas compreende um total de treze Cartas que reivindicam a paternidade do Apóstolo Paulo. A ordem em que se encontram no cânon bíblico não reflete a data em que foram escritas, mas foram organizadas segundo a sua extensão.</a:t>
            </a:r>
          </a:p>
          <a:p>
            <a:pPr algn="just"/>
            <a:endParaRPr lang="pt-BR" sz="2000" dirty="0" smtClean="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Alguns procuram agrupar as Cartas do seguinte modo:</a:t>
            </a:r>
          </a:p>
          <a:p>
            <a:pPr algn="just"/>
            <a:r>
              <a:rPr lang="pt-BR" sz="2000" dirty="0" smtClean="0">
                <a:latin typeface="Arial" panose="020B0604020202020204" pitchFamily="34" charset="0"/>
                <a:cs typeface="Arial" panose="020B0604020202020204" pitchFamily="34" charset="0"/>
              </a:rPr>
              <a:t>a) Cartas maiores: Romanos,1-2 Coríntios, Gálatas e 1-2 Tessalonicenses.</a:t>
            </a:r>
          </a:p>
          <a:p>
            <a:pPr algn="just"/>
            <a:r>
              <a:rPr lang="pt-BR" sz="2000" dirty="0" smtClean="0">
                <a:latin typeface="Arial" panose="020B0604020202020204" pitchFamily="34" charset="0"/>
                <a:cs typeface="Arial" panose="020B0604020202020204" pitchFamily="34" charset="0"/>
              </a:rPr>
              <a:t>b) Cartas da prisão: Efésios, Filipenses, Colossenses e </a:t>
            </a:r>
            <a:r>
              <a:rPr lang="pt-BR" sz="2000" dirty="0" err="1" smtClean="0">
                <a:latin typeface="Arial" panose="020B0604020202020204" pitchFamily="34" charset="0"/>
                <a:cs typeface="Arial" panose="020B0604020202020204" pitchFamily="34" charset="0"/>
              </a:rPr>
              <a:t>Filemon</a:t>
            </a:r>
            <a:r>
              <a:rPr lang="pt-BR" sz="2000" dirty="0" smtClean="0">
                <a:latin typeface="Arial" panose="020B0604020202020204" pitchFamily="34" charset="0"/>
                <a:cs typeface="Arial" panose="020B0604020202020204" pitchFamily="34" charset="0"/>
              </a:rPr>
              <a:t>.</a:t>
            </a:r>
          </a:p>
          <a:p>
            <a:pPr algn="just"/>
            <a:r>
              <a:rPr lang="pt-BR" sz="2000" dirty="0" smtClean="0">
                <a:latin typeface="Arial" panose="020B0604020202020204" pitchFamily="34" charset="0"/>
                <a:cs typeface="Arial" panose="020B0604020202020204" pitchFamily="34" charset="0"/>
              </a:rPr>
              <a:t>c) Cartas pastorais: 1-2 Timóteo e Tito – Final do ministério.</a:t>
            </a:r>
          </a:p>
          <a:p>
            <a:pPr algn="just"/>
            <a:endParaRPr lang="pt-BR" sz="2000" dirty="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As cartas não foram escritas do próprio punho do Apóstolo. Ele as ditava (cf. </a:t>
            </a:r>
            <a:r>
              <a:rPr lang="pt-BR" sz="2000" dirty="0" err="1" smtClean="0">
                <a:latin typeface="Arial" panose="020B0604020202020204" pitchFamily="34" charset="0"/>
                <a:cs typeface="Arial" panose="020B0604020202020204" pitchFamily="34" charset="0"/>
              </a:rPr>
              <a:t>Rm</a:t>
            </a:r>
            <a:r>
              <a:rPr lang="pt-BR" sz="2000" dirty="0" smtClean="0">
                <a:latin typeface="Arial" panose="020B0604020202020204" pitchFamily="34" charset="0"/>
                <a:cs typeface="Arial" panose="020B0604020202020204" pitchFamily="34" charset="0"/>
              </a:rPr>
              <a:t> 16,22) e às vezes assinava (cf. </a:t>
            </a:r>
            <a:r>
              <a:rPr lang="pt-BR" sz="2000" dirty="0" err="1" smtClean="0">
                <a:latin typeface="Arial" panose="020B0604020202020204" pitchFamily="34" charset="0"/>
                <a:cs typeface="Arial" panose="020B0604020202020204" pitchFamily="34" charset="0"/>
              </a:rPr>
              <a:t>Gl</a:t>
            </a:r>
            <a:r>
              <a:rPr lang="pt-BR" sz="2000" dirty="0" smtClean="0">
                <a:latin typeface="Arial" panose="020B0604020202020204" pitchFamily="34" charset="0"/>
                <a:cs typeface="Arial" panose="020B0604020202020204" pitchFamily="34" charset="0"/>
              </a:rPr>
              <a:t> 6,11). Talvez a carta a </a:t>
            </a:r>
            <a:r>
              <a:rPr lang="pt-BR" sz="2000" dirty="0" err="1" smtClean="0">
                <a:latin typeface="Arial" panose="020B0604020202020204" pitchFamily="34" charset="0"/>
                <a:cs typeface="Arial" panose="020B0604020202020204" pitchFamily="34" charset="0"/>
              </a:rPr>
              <a:t>Filemon</a:t>
            </a:r>
            <a:r>
              <a:rPr lang="pt-BR" sz="2000" dirty="0" smtClean="0">
                <a:latin typeface="Arial" panose="020B0604020202020204" pitchFamily="34" charset="0"/>
                <a:cs typeface="Arial" panose="020B0604020202020204" pitchFamily="34" charset="0"/>
              </a:rPr>
              <a:t> tenha sido o único escrito com sua própria mão.</a:t>
            </a:r>
            <a:endParaRPr lang="pt-BR" sz="2000" dirty="0">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2"/>
          <a:stretch>
            <a:fillRect/>
          </a:stretch>
        </p:blipFill>
        <p:spPr>
          <a:xfrm>
            <a:off x="7711548" y="233648"/>
            <a:ext cx="4339886" cy="3250049"/>
          </a:xfrm>
          <a:prstGeom prst="rect">
            <a:avLst/>
          </a:prstGeom>
        </p:spPr>
      </p:pic>
      <p:pic>
        <p:nvPicPr>
          <p:cNvPr id="2" name="Imagem 1"/>
          <p:cNvPicPr>
            <a:picLocks noChangeAspect="1"/>
          </p:cNvPicPr>
          <p:nvPr/>
        </p:nvPicPr>
        <p:blipFill>
          <a:blip r:embed="rId3"/>
          <a:stretch>
            <a:fillRect/>
          </a:stretch>
        </p:blipFill>
        <p:spPr>
          <a:xfrm>
            <a:off x="7711548" y="3603172"/>
            <a:ext cx="4339886" cy="3048000"/>
          </a:xfrm>
          <a:prstGeom prst="rect">
            <a:avLst/>
          </a:prstGeom>
        </p:spPr>
      </p:pic>
    </p:spTree>
    <p:extLst>
      <p:ext uri="{BB962C8B-B14F-4D97-AF65-F5344CB8AC3E}">
        <p14:creationId xmlns:p14="http://schemas.microsoft.com/office/powerpoint/2010/main" val="5333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228601" y="4518898"/>
            <a:ext cx="6781801" cy="2339102"/>
          </a:xfrm>
          <a:prstGeom prst="rect">
            <a:avLst/>
          </a:prstGeom>
          <a:ln w="57150">
            <a:solidFill>
              <a:schemeClr val="tx1"/>
            </a:solidFill>
          </a:ln>
        </p:spPr>
        <p:txBody>
          <a:bodyPr wrap="square">
            <a:spAutoFit/>
          </a:bodyPr>
          <a:lstStyle/>
          <a:p>
            <a:r>
              <a:rPr lang="pt-BR" sz="2000" b="1" u="sng" dirty="0" smtClean="0"/>
              <a:t>2 CARTA A TIMÓTEO </a:t>
            </a:r>
            <a:endParaRPr lang="pt-BR" sz="2000" b="1" u="sng" dirty="0"/>
          </a:p>
          <a:p>
            <a:endParaRPr lang="pt-BR" dirty="0" smtClean="0"/>
          </a:p>
          <a:p>
            <a:r>
              <a:rPr lang="pt-BR" b="1" u="sng" dirty="0" smtClean="0"/>
              <a:t>Onde </a:t>
            </a:r>
            <a:r>
              <a:rPr lang="pt-BR" b="1" u="sng" dirty="0"/>
              <a:t>foi escrita?</a:t>
            </a:r>
          </a:p>
          <a:p>
            <a:endParaRPr lang="pt-BR" dirty="0" smtClean="0"/>
          </a:p>
          <a:p>
            <a:r>
              <a:rPr lang="pt-BR" dirty="0" smtClean="0"/>
              <a:t>Conhecida como testamento espiritual (2 </a:t>
            </a:r>
            <a:r>
              <a:rPr lang="pt-BR" dirty="0" err="1" smtClean="0"/>
              <a:t>Tm</a:t>
            </a:r>
            <a:r>
              <a:rPr lang="pt-BR" dirty="0" smtClean="0"/>
              <a:t> 4,6-7), escrita por volta </a:t>
            </a:r>
            <a:r>
              <a:rPr lang="pt-BR" dirty="0"/>
              <a:t>do ano </a:t>
            </a:r>
            <a:r>
              <a:rPr lang="pt-BR" dirty="0" smtClean="0"/>
              <a:t>foi </a:t>
            </a:r>
            <a:r>
              <a:rPr lang="pt-BR" dirty="0"/>
              <a:t>escrita, na prisão, em Roma, provavelmente no ano 67 D.C., pouco antes da morte do Apóstolo</a:t>
            </a:r>
            <a:r>
              <a:rPr lang="pt-BR" dirty="0" smtClean="0"/>
              <a:t>. </a:t>
            </a:r>
          </a:p>
          <a:p>
            <a:endParaRPr lang="pt-BR" dirty="0"/>
          </a:p>
        </p:txBody>
      </p:sp>
      <p:sp>
        <p:nvSpPr>
          <p:cNvPr id="11" name="Retângulo 10"/>
          <p:cNvSpPr/>
          <p:nvPr/>
        </p:nvSpPr>
        <p:spPr>
          <a:xfrm>
            <a:off x="228600" y="294893"/>
            <a:ext cx="6781802" cy="4062651"/>
          </a:xfrm>
          <a:prstGeom prst="rect">
            <a:avLst/>
          </a:prstGeom>
          <a:ln w="57150">
            <a:solidFill>
              <a:schemeClr val="tx1"/>
            </a:solidFill>
          </a:ln>
        </p:spPr>
        <p:txBody>
          <a:bodyPr wrap="square">
            <a:spAutoFit/>
          </a:bodyPr>
          <a:lstStyle/>
          <a:p>
            <a:r>
              <a:rPr lang="pt-BR" sz="2400" b="1" u="sng" dirty="0"/>
              <a:t>1 </a:t>
            </a:r>
            <a:r>
              <a:rPr lang="pt-BR" sz="2400" b="1" u="sng" dirty="0" smtClean="0"/>
              <a:t>Tessalonicenses</a:t>
            </a:r>
          </a:p>
          <a:p>
            <a:endParaRPr lang="pt-BR" b="1" u="sng" dirty="0"/>
          </a:p>
          <a:p>
            <a:r>
              <a:rPr lang="pt-BR" b="1" dirty="0" smtClean="0"/>
              <a:t>A carta mais antiga do novo Testamento, Onde </a:t>
            </a:r>
            <a:r>
              <a:rPr lang="pt-BR" b="1" dirty="0"/>
              <a:t>a carta foi escrita?</a:t>
            </a:r>
          </a:p>
          <a:p>
            <a:r>
              <a:rPr lang="pt-BR" dirty="0"/>
              <a:t>Em Corinto, durante o verão de 51</a:t>
            </a:r>
            <a:r>
              <a:rPr lang="pt-BR" dirty="0" smtClean="0"/>
              <a:t>.  </a:t>
            </a:r>
            <a:r>
              <a:rPr lang="pt-BR" dirty="0"/>
              <a:t>O</a:t>
            </a:r>
            <a:r>
              <a:rPr lang="pt-BR" dirty="0" smtClean="0"/>
              <a:t> Evangelho de Marcos foi escrito no ano de 65. </a:t>
            </a:r>
            <a:endParaRPr lang="pt-BR" dirty="0"/>
          </a:p>
          <a:p>
            <a:endParaRPr lang="pt-BR" dirty="0" smtClean="0"/>
          </a:p>
          <a:p>
            <a:r>
              <a:rPr lang="pt-BR" dirty="0" smtClean="0"/>
              <a:t>Quando </a:t>
            </a:r>
            <a:r>
              <a:rPr lang="pt-BR" dirty="0"/>
              <a:t>Paulo esteve em </a:t>
            </a:r>
            <a:r>
              <a:rPr lang="pt-BR" dirty="0" err="1"/>
              <a:t>Tessalônica</a:t>
            </a:r>
            <a:r>
              <a:rPr lang="pt-BR" dirty="0" smtClean="0"/>
              <a:t>?</a:t>
            </a:r>
          </a:p>
          <a:p>
            <a:endParaRPr lang="pt-BR" dirty="0"/>
          </a:p>
          <a:p>
            <a:r>
              <a:rPr lang="pt-BR" dirty="0"/>
              <a:t>A </a:t>
            </a:r>
            <a:r>
              <a:rPr lang="pt-BR" dirty="0" err="1"/>
              <a:t>Tessalônica</a:t>
            </a:r>
            <a:r>
              <a:rPr lang="pt-BR" dirty="0"/>
              <a:t> foi evangelizada na segunda viagem de Paulo, do outono de 49 à primavera de 50. De lá, Paulo saiu fugido para Atenas e Corinto. O apóstolo deve também ter retornado a essa comunidade no verão de 54 e na primavera de 55, após os dissabores de Corinto e Éfeso.</a:t>
            </a:r>
          </a:p>
          <a:p>
            <a:endParaRPr lang="pt-BR" dirty="0" smtClean="0"/>
          </a:p>
        </p:txBody>
      </p:sp>
      <p:sp>
        <p:nvSpPr>
          <p:cNvPr id="12" name="CaixaDeTexto 11"/>
          <p:cNvSpPr txBox="1"/>
          <p:nvPr/>
        </p:nvSpPr>
        <p:spPr>
          <a:xfrm>
            <a:off x="8437945" y="1522746"/>
            <a:ext cx="2646174" cy="523220"/>
          </a:xfrm>
          <a:prstGeom prst="rect">
            <a:avLst/>
          </a:prstGeom>
          <a:solidFill>
            <a:schemeClr val="accent1">
              <a:lumMod val="40000"/>
              <a:lumOff val="60000"/>
            </a:schemeClr>
          </a:solidFill>
          <a:ln w="57150">
            <a:solidFill>
              <a:schemeClr val="tx1"/>
            </a:solidFill>
          </a:ln>
        </p:spPr>
        <p:txBody>
          <a:bodyPr wrap="none" rtlCol="0">
            <a:spAutoFit/>
          </a:bodyPr>
          <a:lstStyle/>
          <a:p>
            <a:r>
              <a:rPr lang="pt-BR" sz="2800" b="1" dirty="0" smtClean="0"/>
              <a:t>CURIOSODADES </a:t>
            </a:r>
            <a:endParaRPr lang="pt-BR" sz="2800" b="1" dirty="0"/>
          </a:p>
        </p:txBody>
      </p:sp>
      <p:pic>
        <p:nvPicPr>
          <p:cNvPr id="14" name="Imagem 13"/>
          <p:cNvPicPr>
            <a:picLocks noChangeAspect="1"/>
          </p:cNvPicPr>
          <p:nvPr/>
        </p:nvPicPr>
        <p:blipFill>
          <a:blip r:embed="rId2"/>
          <a:stretch>
            <a:fillRect/>
          </a:stretch>
        </p:blipFill>
        <p:spPr>
          <a:xfrm>
            <a:off x="7228114" y="2492829"/>
            <a:ext cx="4714842" cy="3435603"/>
          </a:xfrm>
          <a:prstGeom prst="rect">
            <a:avLst/>
          </a:prstGeom>
        </p:spPr>
      </p:pic>
    </p:spTree>
    <p:extLst>
      <p:ext uri="{BB962C8B-B14F-4D97-AF65-F5344CB8AC3E}">
        <p14:creationId xmlns:p14="http://schemas.microsoft.com/office/powerpoint/2010/main" val="132648554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818</Words>
  <Application>Microsoft Office PowerPoint</Application>
  <PresentationFormat>Widescreen</PresentationFormat>
  <Paragraphs>65</Paragraphs>
  <Slides>6</Slides>
  <Notes>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vt:i4>
      </vt:variant>
    </vt:vector>
  </HeadingPairs>
  <TitlesOfParts>
    <vt:vector size="10"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Betânia</dc:creator>
  <cp:lastModifiedBy>Betânia</cp:lastModifiedBy>
  <cp:revision>18</cp:revision>
  <dcterms:created xsi:type="dcterms:W3CDTF">2018-05-18T18:53:38Z</dcterms:created>
  <dcterms:modified xsi:type="dcterms:W3CDTF">2018-06-07T13:34:08Z</dcterms:modified>
</cp:coreProperties>
</file>