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8FC9CC6-B823-423B-A6FC-3E9AD57C217D}" type="datetimeFigureOut">
              <a:rPr lang="pt-BR" smtClean="0"/>
              <a:t>07/06/2018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8D500-9FA1-4AB2-8CAE-158BDFD82D4E}" type="slidenum">
              <a:rPr lang="pt-BR" smtClean="0"/>
              <a:t>‹nº›</a:t>
            </a:fld>
            <a:endParaRPr lang="pt-BR"/>
          </a:p>
        </p:txBody>
      </p:sp>
    </p:spTree>
    <p:extLst>
      <p:ext uri="{BB962C8B-B14F-4D97-AF65-F5344CB8AC3E}">
        <p14:creationId xmlns:p14="http://schemas.microsoft.com/office/powerpoint/2010/main" val="263053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8FC9CC6-B823-423B-A6FC-3E9AD57C217D}" type="datetimeFigureOut">
              <a:rPr lang="pt-BR" smtClean="0"/>
              <a:t>07/06/2018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8D500-9FA1-4AB2-8CAE-158BDFD82D4E}" type="slidenum">
              <a:rPr lang="pt-BR" smtClean="0"/>
              <a:t>‹nº›</a:t>
            </a:fld>
            <a:endParaRPr lang="pt-BR"/>
          </a:p>
        </p:txBody>
      </p:sp>
    </p:spTree>
    <p:extLst>
      <p:ext uri="{BB962C8B-B14F-4D97-AF65-F5344CB8AC3E}">
        <p14:creationId xmlns:p14="http://schemas.microsoft.com/office/powerpoint/2010/main" val="92503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8FC9CC6-B823-423B-A6FC-3E9AD57C217D}" type="datetimeFigureOut">
              <a:rPr lang="pt-BR" smtClean="0"/>
              <a:t>07/06/2018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8D500-9FA1-4AB2-8CAE-158BDFD82D4E}" type="slidenum">
              <a:rPr lang="pt-BR" smtClean="0"/>
              <a:t>‹nº›</a:t>
            </a:fld>
            <a:endParaRPr lang="pt-BR"/>
          </a:p>
        </p:txBody>
      </p:sp>
    </p:spTree>
    <p:extLst>
      <p:ext uri="{BB962C8B-B14F-4D97-AF65-F5344CB8AC3E}">
        <p14:creationId xmlns:p14="http://schemas.microsoft.com/office/powerpoint/2010/main" val="25509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8FC9CC6-B823-423B-A6FC-3E9AD57C217D}" type="datetimeFigureOut">
              <a:rPr lang="pt-BR" smtClean="0"/>
              <a:t>07/06/2018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8D500-9FA1-4AB2-8CAE-158BDFD82D4E}" type="slidenum">
              <a:rPr lang="pt-BR" smtClean="0"/>
              <a:t>‹nº›</a:t>
            </a:fld>
            <a:endParaRPr lang="pt-BR"/>
          </a:p>
        </p:txBody>
      </p:sp>
    </p:spTree>
    <p:extLst>
      <p:ext uri="{BB962C8B-B14F-4D97-AF65-F5344CB8AC3E}">
        <p14:creationId xmlns:p14="http://schemas.microsoft.com/office/powerpoint/2010/main" val="278311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8FC9CC6-B823-423B-A6FC-3E9AD57C217D}" type="datetimeFigureOut">
              <a:rPr lang="pt-BR" smtClean="0"/>
              <a:t>07/06/2018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F8D500-9FA1-4AB2-8CAE-158BDFD82D4E}" type="slidenum">
              <a:rPr lang="pt-BR" smtClean="0"/>
              <a:t>‹nº›</a:t>
            </a:fld>
            <a:endParaRPr lang="pt-BR"/>
          </a:p>
        </p:txBody>
      </p:sp>
    </p:spTree>
    <p:extLst>
      <p:ext uri="{BB962C8B-B14F-4D97-AF65-F5344CB8AC3E}">
        <p14:creationId xmlns:p14="http://schemas.microsoft.com/office/powerpoint/2010/main" val="412669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8FC9CC6-B823-423B-A6FC-3E9AD57C217D}" type="datetimeFigureOut">
              <a:rPr lang="pt-BR" smtClean="0"/>
              <a:t>07/06/2018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6F8D500-9FA1-4AB2-8CAE-158BDFD82D4E}" type="slidenum">
              <a:rPr lang="pt-BR" smtClean="0"/>
              <a:t>‹nº›</a:t>
            </a:fld>
            <a:endParaRPr lang="pt-BR"/>
          </a:p>
        </p:txBody>
      </p:sp>
    </p:spTree>
    <p:extLst>
      <p:ext uri="{BB962C8B-B14F-4D97-AF65-F5344CB8AC3E}">
        <p14:creationId xmlns:p14="http://schemas.microsoft.com/office/powerpoint/2010/main" val="122998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8FC9CC6-B823-423B-A6FC-3E9AD57C217D}" type="datetimeFigureOut">
              <a:rPr lang="pt-BR" smtClean="0"/>
              <a:t>07/06/2018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6F8D500-9FA1-4AB2-8CAE-158BDFD82D4E}" type="slidenum">
              <a:rPr lang="pt-BR" smtClean="0"/>
              <a:t>‹nº›</a:t>
            </a:fld>
            <a:endParaRPr lang="pt-BR"/>
          </a:p>
        </p:txBody>
      </p:sp>
    </p:spTree>
    <p:extLst>
      <p:ext uri="{BB962C8B-B14F-4D97-AF65-F5344CB8AC3E}">
        <p14:creationId xmlns:p14="http://schemas.microsoft.com/office/powerpoint/2010/main" val="165161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8FC9CC6-B823-423B-A6FC-3E9AD57C217D}" type="datetimeFigureOut">
              <a:rPr lang="pt-BR" smtClean="0"/>
              <a:t>07/06/2018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6F8D500-9FA1-4AB2-8CAE-158BDFD82D4E}" type="slidenum">
              <a:rPr lang="pt-BR" smtClean="0"/>
              <a:t>‹nº›</a:t>
            </a:fld>
            <a:endParaRPr lang="pt-BR"/>
          </a:p>
        </p:txBody>
      </p:sp>
    </p:spTree>
    <p:extLst>
      <p:ext uri="{BB962C8B-B14F-4D97-AF65-F5344CB8AC3E}">
        <p14:creationId xmlns:p14="http://schemas.microsoft.com/office/powerpoint/2010/main" val="146176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8FC9CC6-B823-423B-A6FC-3E9AD57C217D}" type="datetimeFigureOut">
              <a:rPr lang="pt-BR" smtClean="0"/>
              <a:t>07/06/2018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6F8D500-9FA1-4AB2-8CAE-158BDFD82D4E}" type="slidenum">
              <a:rPr lang="pt-BR" smtClean="0"/>
              <a:t>‹nº›</a:t>
            </a:fld>
            <a:endParaRPr lang="pt-BR"/>
          </a:p>
        </p:txBody>
      </p:sp>
    </p:spTree>
    <p:extLst>
      <p:ext uri="{BB962C8B-B14F-4D97-AF65-F5344CB8AC3E}">
        <p14:creationId xmlns:p14="http://schemas.microsoft.com/office/powerpoint/2010/main" val="27727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8FC9CC6-B823-423B-A6FC-3E9AD57C217D}" type="datetimeFigureOut">
              <a:rPr lang="pt-BR" smtClean="0"/>
              <a:t>07/06/2018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6F8D500-9FA1-4AB2-8CAE-158BDFD82D4E}" type="slidenum">
              <a:rPr lang="pt-BR" smtClean="0"/>
              <a:t>‹nº›</a:t>
            </a:fld>
            <a:endParaRPr lang="pt-BR"/>
          </a:p>
        </p:txBody>
      </p:sp>
    </p:spTree>
    <p:extLst>
      <p:ext uri="{BB962C8B-B14F-4D97-AF65-F5344CB8AC3E}">
        <p14:creationId xmlns:p14="http://schemas.microsoft.com/office/powerpoint/2010/main" val="102279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8FC9CC6-B823-423B-A6FC-3E9AD57C217D}" type="datetimeFigureOut">
              <a:rPr lang="pt-BR" smtClean="0"/>
              <a:t>07/06/2018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6F8D500-9FA1-4AB2-8CAE-158BDFD82D4E}" type="slidenum">
              <a:rPr lang="pt-BR" smtClean="0"/>
              <a:t>‹nº›</a:t>
            </a:fld>
            <a:endParaRPr lang="pt-BR"/>
          </a:p>
        </p:txBody>
      </p:sp>
    </p:spTree>
    <p:extLst>
      <p:ext uri="{BB962C8B-B14F-4D97-AF65-F5344CB8AC3E}">
        <p14:creationId xmlns:p14="http://schemas.microsoft.com/office/powerpoint/2010/main" val="192996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C9CC6-B823-423B-A6FC-3E9AD57C217D}" type="datetimeFigureOut">
              <a:rPr lang="pt-BR" smtClean="0"/>
              <a:t>07/06/2018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8D500-9FA1-4AB2-8CAE-158BDFD82D4E}" type="slidenum">
              <a:rPr lang="pt-BR" smtClean="0"/>
              <a:t>‹nº›</a:t>
            </a:fld>
            <a:endParaRPr lang="pt-BR"/>
          </a:p>
        </p:txBody>
      </p:sp>
    </p:spTree>
    <p:extLst>
      <p:ext uri="{BB962C8B-B14F-4D97-AF65-F5344CB8AC3E}">
        <p14:creationId xmlns:p14="http://schemas.microsoft.com/office/powerpoint/2010/main" val="1897193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57200" y="326801"/>
            <a:ext cx="6096000" cy="369332"/>
          </a:xfrm>
          <a:prstGeom prst="rect">
            <a:avLst/>
          </a:prstGeom>
          <a:solidFill>
            <a:srgbClr val="FFC000"/>
          </a:solidFill>
        </p:spPr>
        <p:txBody>
          <a:bodyPr>
            <a:spAutoFit/>
          </a:bodyPr>
          <a:lstStyle/>
          <a:p>
            <a:r>
              <a:rPr lang="pt-BR" b="1" dirty="0" smtClean="0"/>
              <a:t>	Aula 01 -  O que é a bíblia?</a:t>
            </a:r>
          </a:p>
        </p:txBody>
      </p:sp>
      <p:sp>
        <p:nvSpPr>
          <p:cNvPr id="5" name="Retângulo 4"/>
          <p:cNvSpPr/>
          <p:nvPr/>
        </p:nvSpPr>
        <p:spPr>
          <a:xfrm>
            <a:off x="97971" y="780987"/>
            <a:ext cx="8142515" cy="3139321"/>
          </a:xfrm>
          <a:prstGeom prst="rect">
            <a:avLst/>
          </a:prstGeom>
        </p:spPr>
        <p:txBody>
          <a:bodyPr wrap="square">
            <a:spAutoFit/>
          </a:bodyPr>
          <a:lstStyle/>
          <a:p>
            <a:pPr algn="just"/>
            <a:r>
              <a:rPr lang="pt-BR" b="1" dirty="0" smtClean="0"/>
              <a:t>A bíblia é uma palavra grega que significa livros. </a:t>
            </a:r>
            <a:r>
              <a:rPr lang="pt-BR" dirty="0" smtClean="0"/>
              <a:t>Ela não é um livro, mas uma coleção de livros uma verdadeira biblioteca. </a:t>
            </a:r>
          </a:p>
          <a:p>
            <a:pPr algn="just"/>
            <a:endParaRPr lang="pt-BR" dirty="0"/>
          </a:p>
          <a:p>
            <a:pPr algn="just"/>
            <a:r>
              <a:rPr lang="pt-BR" dirty="0" smtClean="0"/>
              <a:t>Nela encontramos a revelação dos mistérios de Deus e as experiências de grandes homens que pela fé se relacionaram com o Senhor. </a:t>
            </a:r>
          </a:p>
          <a:p>
            <a:pPr algn="just"/>
            <a:endParaRPr lang="pt-BR" b="1" dirty="0"/>
          </a:p>
          <a:p>
            <a:pPr algn="just"/>
            <a:r>
              <a:rPr lang="pt-BR" b="1" dirty="0" smtClean="0"/>
              <a:t>A bíblia revela  como uma faca de dois gumes dois pontos: Quem Deus é, e como os homens devem ser. </a:t>
            </a:r>
          </a:p>
          <a:p>
            <a:pPr algn="just"/>
            <a:r>
              <a:rPr lang="pt-BR" dirty="0" smtClean="0"/>
              <a:t>Assim foram revelados os mistérios de Deus, primeiro aos patriarcas, depois aos profetas  e na plenitude dos tempos por meio de Jesus. </a:t>
            </a:r>
          </a:p>
          <a:p>
            <a:pPr algn="just"/>
            <a:endParaRPr lang="pt-BR" dirty="0" smtClean="0"/>
          </a:p>
        </p:txBody>
      </p:sp>
      <p:pic>
        <p:nvPicPr>
          <p:cNvPr id="6" name="Imagem 5"/>
          <p:cNvPicPr>
            <a:picLocks noChangeAspect="1"/>
          </p:cNvPicPr>
          <p:nvPr/>
        </p:nvPicPr>
        <p:blipFill>
          <a:blip r:embed="rId2"/>
          <a:stretch>
            <a:fillRect/>
          </a:stretch>
        </p:blipFill>
        <p:spPr>
          <a:xfrm>
            <a:off x="8319140" y="306642"/>
            <a:ext cx="3872859" cy="2904644"/>
          </a:xfrm>
          <a:prstGeom prst="rect">
            <a:avLst/>
          </a:prstGeom>
        </p:spPr>
      </p:pic>
      <p:sp>
        <p:nvSpPr>
          <p:cNvPr id="7" name="Retângulo 6"/>
          <p:cNvSpPr/>
          <p:nvPr/>
        </p:nvSpPr>
        <p:spPr>
          <a:xfrm>
            <a:off x="3124198" y="3832668"/>
            <a:ext cx="8958943" cy="2585323"/>
          </a:xfrm>
          <a:prstGeom prst="rect">
            <a:avLst/>
          </a:prstGeom>
          <a:ln w="28575">
            <a:solidFill>
              <a:schemeClr val="tx1"/>
            </a:solidFill>
          </a:ln>
        </p:spPr>
        <p:txBody>
          <a:bodyPr wrap="square">
            <a:spAutoFit/>
          </a:bodyPr>
          <a:lstStyle/>
          <a:p>
            <a:pPr algn="just"/>
            <a:r>
              <a:rPr lang="pt-BR" dirty="0" smtClean="0"/>
              <a:t>Como diz a profecia de Pilatos: </a:t>
            </a:r>
            <a:r>
              <a:rPr lang="pt-BR" b="1" dirty="0" smtClean="0"/>
              <a:t>Eis o homem (João 19.5) </a:t>
            </a:r>
            <a:r>
              <a:rPr lang="pt-BR" dirty="0" smtClean="0"/>
              <a:t>Em Jesus descobrimos quem Deus é e como o homem deve ser. </a:t>
            </a:r>
          </a:p>
          <a:p>
            <a:pPr algn="just"/>
            <a:r>
              <a:rPr lang="pt-BR" dirty="0" smtClean="0"/>
              <a:t> </a:t>
            </a:r>
          </a:p>
          <a:p>
            <a:pPr algn="just"/>
            <a:r>
              <a:rPr lang="pt-BR" dirty="0" smtClean="0"/>
              <a:t>Muitas vezes e de diversos modos outrora falou Deus aos nossos pais pelos profetas, Ultimamente nos falou por seu Filho (</a:t>
            </a:r>
            <a:r>
              <a:rPr lang="pt-BR" dirty="0" err="1" smtClean="0"/>
              <a:t>cf</a:t>
            </a:r>
            <a:r>
              <a:rPr lang="pt-BR" dirty="0" smtClean="0"/>
              <a:t> </a:t>
            </a:r>
            <a:r>
              <a:rPr lang="pt-BR" dirty="0" err="1" smtClean="0"/>
              <a:t>Hb</a:t>
            </a:r>
            <a:r>
              <a:rPr lang="pt-BR" dirty="0" smtClean="0"/>
              <a:t> 1,1-2 a). </a:t>
            </a:r>
          </a:p>
          <a:p>
            <a:pPr algn="just"/>
            <a:endParaRPr lang="pt-BR" dirty="0" smtClean="0"/>
          </a:p>
          <a:p>
            <a:pPr algn="just"/>
            <a:r>
              <a:rPr lang="pt-BR" dirty="0" smtClean="0"/>
              <a:t> Deus enviou seu filho para que para habitasse entre os homens e fosse revelado os segredos do pai. Jesus Cristo, portanto Verbo feito carne, enviado como “homens aos homens” profere as Palavras de Deus e consuma a obra </a:t>
            </a:r>
            <a:r>
              <a:rPr lang="pt-BR" dirty="0" err="1" smtClean="0"/>
              <a:t>salvifica</a:t>
            </a:r>
            <a:r>
              <a:rPr lang="pt-BR" dirty="0" smtClean="0"/>
              <a:t> que o Pai lhe confiou (Dei verbum 4).</a:t>
            </a:r>
            <a:endParaRPr lang="pt-BR" dirty="0"/>
          </a:p>
        </p:txBody>
      </p:sp>
      <p:pic>
        <p:nvPicPr>
          <p:cNvPr id="8" name="Imagem 7"/>
          <p:cNvPicPr>
            <a:picLocks noChangeAspect="1"/>
          </p:cNvPicPr>
          <p:nvPr/>
        </p:nvPicPr>
        <p:blipFill>
          <a:blip r:embed="rId3"/>
          <a:stretch>
            <a:fillRect/>
          </a:stretch>
        </p:blipFill>
        <p:spPr>
          <a:xfrm>
            <a:off x="452776" y="3832668"/>
            <a:ext cx="2316617" cy="2897079"/>
          </a:xfrm>
          <a:prstGeom prst="rect">
            <a:avLst/>
          </a:prstGeom>
        </p:spPr>
      </p:pic>
      <p:sp>
        <p:nvSpPr>
          <p:cNvPr id="9" name="CaixaDeTexto 8"/>
          <p:cNvSpPr txBox="1"/>
          <p:nvPr/>
        </p:nvSpPr>
        <p:spPr>
          <a:xfrm>
            <a:off x="8558698" y="2841954"/>
            <a:ext cx="3633302" cy="369332"/>
          </a:xfrm>
          <a:prstGeom prst="rect">
            <a:avLst/>
          </a:prstGeom>
          <a:noFill/>
        </p:spPr>
        <p:txBody>
          <a:bodyPr wrap="none" rtlCol="0">
            <a:spAutoFit/>
          </a:bodyPr>
          <a:lstStyle/>
          <a:p>
            <a:r>
              <a:rPr lang="pt-BR" dirty="0" smtClean="0">
                <a:solidFill>
                  <a:schemeClr val="bg1"/>
                </a:solidFill>
              </a:rPr>
              <a:t>Curso de Evangelização Boa semente</a:t>
            </a:r>
            <a:endParaRPr lang="pt-BR" dirty="0">
              <a:solidFill>
                <a:schemeClr val="bg1"/>
              </a:solidFill>
            </a:endParaRPr>
          </a:p>
        </p:txBody>
      </p:sp>
      <p:sp>
        <p:nvSpPr>
          <p:cNvPr id="10" name="CaixaDeTexto 9"/>
          <p:cNvSpPr txBox="1"/>
          <p:nvPr/>
        </p:nvSpPr>
        <p:spPr>
          <a:xfrm>
            <a:off x="9093872" y="306642"/>
            <a:ext cx="2323393" cy="369332"/>
          </a:xfrm>
          <a:prstGeom prst="rect">
            <a:avLst/>
          </a:prstGeom>
          <a:noFill/>
        </p:spPr>
        <p:txBody>
          <a:bodyPr wrap="none" rtlCol="0">
            <a:spAutoFit/>
          </a:bodyPr>
          <a:lstStyle/>
          <a:p>
            <a:r>
              <a:rPr lang="pt-BR" dirty="0" smtClean="0">
                <a:solidFill>
                  <a:schemeClr val="bg1"/>
                </a:solidFill>
              </a:rPr>
              <a:t>Comunidade Javé Nissi</a:t>
            </a:r>
            <a:endParaRPr lang="pt-BR" dirty="0">
              <a:solidFill>
                <a:schemeClr val="bg1"/>
              </a:solidFill>
            </a:endParaRPr>
          </a:p>
        </p:txBody>
      </p:sp>
    </p:spTree>
    <p:extLst>
      <p:ext uri="{BB962C8B-B14F-4D97-AF65-F5344CB8AC3E}">
        <p14:creationId xmlns:p14="http://schemas.microsoft.com/office/powerpoint/2010/main" val="2238012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1819" y="476701"/>
            <a:ext cx="6191896" cy="2862322"/>
          </a:xfrm>
          <a:prstGeom prst="rect">
            <a:avLst/>
          </a:prstGeom>
          <a:ln w="38100">
            <a:solidFill>
              <a:schemeClr val="tx1"/>
            </a:solidFill>
          </a:ln>
        </p:spPr>
        <p:txBody>
          <a:bodyPr wrap="square">
            <a:spAutoFit/>
          </a:bodyPr>
          <a:lstStyle/>
          <a:p>
            <a:pPr algn="just"/>
            <a:r>
              <a:rPr lang="pt-BR" dirty="0" smtClean="0"/>
              <a:t>A bíblia converge para um centro  que ilumina o passado e o futuro: O mistério Pascal de Jesus. Jesus é a chave onde todo o mistério chega a sua plenitude.  Ele é o autor e consumador de nossa fé, somente com os olhos fixos nele, sua vida, obras e missão.</a:t>
            </a:r>
          </a:p>
          <a:p>
            <a:pPr algn="just"/>
            <a:r>
              <a:rPr lang="pt-BR" dirty="0" smtClean="0"/>
              <a:t> </a:t>
            </a:r>
          </a:p>
          <a:p>
            <a:pPr algn="just"/>
            <a:r>
              <a:rPr lang="pt-BR" dirty="0" smtClean="0"/>
              <a:t>Portanto quem inicia a leitura da Escritura, para nela desvendar a vontade de Deus, o fará com mais segurança e luz se começar a lê-la e estuda-la a partir de seu personagem central: Jesus.</a:t>
            </a:r>
          </a:p>
          <a:p>
            <a:pPr algn="just"/>
            <a:endParaRPr lang="pt-BR" dirty="0" smtClean="0"/>
          </a:p>
        </p:txBody>
      </p:sp>
      <p:sp>
        <p:nvSpPr>
          <p:cNvPr id="5" name="Retângulo 4"/>
          <p:cNvSpPr/>
          <p:nvPr/>
        </p:nvSpPr>
        <p:spPr>
          <a:xfrm>
            <a:off x="121819" y="76591"/>
            <a:ext cx="2229649" cy="400110"/>
          </a:xfrm>
          <a:prstGeom prst="rect">
            <a:avLst/>
          </a:prstGeom>
          <a:solidFill>
            <a:srgbClr val="FFC000"/>
          </a:solidFill>
        </p:spPr>
        <p:txBody>
          <a:bodyPr wrap="none">
            <a:spAutoFit/>
          </a:bodyPr>
          <a:lstStyle/>
          <a:p>
            <a:r>
              <a:rPr lang="pt-BR" sz="2000" b="1" dirty="0" smtClean="0"/>
              <a:t>Por onde começar?</a:t>
            </a:r>
            <a:endParaRPr lang="pt-BR" sz="2000" b="1" dirty="0"/>
          </a:p>
        </p:txBody>
      </p:sp>
      <p:sp>
        <p:nvSpPr>
          <p:cNvPr id="7" name="Retângulo 6"/>
          <p:cNvSpPr/>
          <p:nvPr/>
        </p:nvSpPr>
        <p:spPr>
          <a:xfrm>
            <a:off x="6411686" y="1561743"/>
            <a:ext cx="5627914" cy="5078313"/>
          </a:xfrm>
          <a:prstGeom prst="rect">
            <a:avLst/>
          </a:prstGeom>
          <a:ln w="38100">
            <a:solidFill>
              <a:schemeClr val="tx1"/>
            </a:solidFill>
          </a:ln>
        </p:spPr>
        <p:txBody>
          <a:bodyPr wrap="square">
            <a:spAutoFit/>
          </a:bodyPr>
          <a:lstStyle/>
          <a:p>
            <a:pPr algn="just"/>
            <a:r>
              <a:rPr lang="pt-BR" dirty="0" smtClean="0"/>
              <a:t>O livro que melhor revela a vida de Jesus é o Evangelho de Marcos. E por várias razoes: Foi o </a:t>
            </a:r>
            <a:r>
              <a:rPr lang="pt-BR" dirty="0" err="1" smtClean="0"/>
              <a:t>primerio</a:t>
            </a:r>
            <a:r>
              <a:rPr lang="pt-BR" dirty="0" smtClean="0"/>
              <a:t> Evangelho a ser escrito, é o mais curto, simples e portanto o mais objetivo. </a:t>
            </a:r>
          </a:p>
          <a:p>
            <a:pPr algn="just"/>
            <a:endParaRPr lang="pt-BR" dirty="0" smtClean="0"/>
          </a:p>
          <a:p>
            <a:pPr algn="just"/>
            <a:r>
              <a:rPr lang="pt-BR" dirty="0" smtClean="0"/>
              <a:t>Marcos tem o objetivo de responder: Quem é Jesus? Qual a sua missão?</a:t>
            </a:r>
          </a:p>
          <a:p>
            <a:pPr algn="just"/>
            <a:r>
              <a:rPr lang="pt-BR" dirty="0" smtClean="0"/>
              <a:t>Quem é Jesus? O filho de Deus. Princípio da boa nova de Jesus Cristo, Filho de Deus. Conforme está escrito no profeta Isaías (Mc 1.1);</a:t>
            </a:r>
          </a:p>
          <a:p>
            <a:pPr algn="just"/>
            <a:endParaRPr lang="pt-BR" dirty="0" smtClean="0"/>
          </a:p>
          <a:p>
            <a:pPr algn="just"/>
            <a:r>
              <a:rPr lang="pt-BR" dirty="0" smtClean="0"/>
              <a:t>Qual sua missão? Batizar com Espírito Santo. Eu vos batizei com água; ele, porém, vos batizará no Espírito Santo.(Mc 1.8). </a:t>
            </a:r>
          </a:p>
          <a:p>
            <a:pPr algn="just"/>
            <a:endParaRPr lang="pt-BR" dirty="0" smtClean="0"/>
          </a:p>
          <a:p>
            <a:pPr algn="just"/>
            <a:r>
              <a:rPr lang="pt-BR" dirty="0" smtClean="0"/>
              <a:t>Uma vez que conhecemos Jesus através de sua vida, obras e sinais, que atestam que Ele é o filho de Deus que realiza sua missão no poder do Espírito Santo, podemos tomar uma leitura, na sequência que mais lhe agradar. </a:t>
            </a:r>
            <a:endParaRPr lang="pt-BR" dirty="0"/>
          </a:p>
        </p:txBody>
      </p:sp>
      <p:pic>
        <p:nvPicPr>
          <p:cNvPr id="9" name="Imagem 8"/>
          <p:cNvPicPr>
            <a:picLocks noChangeAspect="1"/>
          </p:cNvPicPr>
          <p:nvPr/>
        </p:nvPicPr>
        <p:blipFill>
          <a:blip r:embed="rId2"/>
          <a:stretch>
            <a:fillRect/>
          </a:stretch>
        </p:blipFill>
        <p:spPr>
          <a:xfrm>
            <a:off x="121820" y="3433082"/>
            <a:ext cx="6191896" cy="3114675"/>
          </a:xfrm>
          <a:prstGeom prst="rect">
            <a:avLst/>
          </a:prstGeom>
        </p:spPr>
      </p:pic>
      <p:pic>
        <p:nvPicPr>
          <p:cNvPr id="10" name="Imagem 9"/>
          <p:cNvPicPr>
            <a:picLocks noChangeAspect="1"/>
          </p:cNvPicPr>
          <p:nvPr/>
        </p:nvPicPr>
        <p:blipFill>
          <a:blip r:embed="rId3"/>
          <a:stretch>
            <a:fillRect/>
          </a:stretch>
        </p:blipFill>
        <p:spPr>
          <a:xfrm>
            <a:off x="7064828" y="21380"/>
            <a:ext cx="4321629" cy="1540363"/>
          </a:xfrm>
          <a:prstGeom prst="rect">
            <a:avLst/>
          </a:prstGeom>
        </p:spPr>
      </p:pic>
    </p:spTree>
    <p:extLst>
      <p:ext uri="{BB962C8B-B14F-4D97-AF65-F5344CB8AC3E}">
        <p14:creationId xmlns:p14="http://schemas.microsoft.com/office/powerpoint/2010/main" val="4135711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1408075" y="188518"/>
            <a:ext cx="5271931" cy="693225"/>
          </a:xfrm>
          <a:prstGeom prst="rect">
            <a:avLst/>
          </a:prstGeom>
          <a:solidFill>
            <a:srgbClr val="FFC000"/>
          </a:solidFill>
        </p:spPr>
      </p:pic>
      <p:sp>
        <p:nvSpPr>
          <p:cNvPr id="4" name="Retângulo 3"/>
          <p:cNvSpPr/>
          <p:nvPr/>
        </p:nvSpPr>
        <p:spPr>
          <a:xfrm>
            <a:off x="217714" y="1082772"/>
            <a:ext cx="6585858" cy="3693319"/>
          </a:xfrm>
          <a:prstGeom prst="rect">
            <a:avLst/>
          </a:prstGeom>
          <a:solidFill>
            <a:schemeClr val="bg1"/>
          </a:solidFill>
          <a:ln w="38100">
            <a:solidFill>
              <a:schemeClr val="tx1"/>
            </a:solidFill>
          </a:ln>
        </p:spPr>
        <p:txBody>
          <a:bodyPr wrap="square">
            <a:spAutoFit/>
          </a:bodyPr>
          <a:lstStyle/>
          <a:p>
            <a:pPr marL="342900" indent="-342900" algn="just">
              <a:buAutoNum type="arabicPeriod"/>
            </a:pPr>
            <a:r>
              <a:rPr lang="pt-BR" b="1" dirty="0" smtClean="0"/>
              <a:t>Dê uma olhada na parte de trás da sua Bíblia. Algumas possuem um índice remissivo que indica, por meio de palavras-chave, onde encontrar assuntos interessantes.</a:t>
            </a:r>
          </a:p>
          <a:p>
            <a:pPr algn="just"/>
            <a:endParaRPr lang="pt-BR" b="1" dirty="0" smtClean="0"/>
          </a:p>
          <a:p>
            <a:pPr marL="342900" indent="-342900" algn="just">
              <a:buAutoNum type="arabicPeriod" startAt="2"/>
            </a:pPr>
            <a:r>
              <a:rPr lang="pt-BR" b="1" dirty="0" smtClean="0"/>
              <a:t>Aprenda como a Bíblia é organizada. A divisão segue a ordem: “Livro”, “Capítulo”, “</a:t>
            </a:r>
            <a:r>
              <a:rPr lang="pt-BR" b="1" dirty="0" err="1" smtClean="0"/>
              <a:t>Versiculo</a:t>
            </a:r>
            <a:r>
              <a:rPr lang="pt-BR" b="1" dirty="0" smtClean="0"/>
              <a:t>”. Por exemplo, se quiser encontrar “João 3.16”, comece procurando pelo livro de João. Depois, siga para o capítulo terceiro. Por fim, encontre o versículo de número 16. </a:t>
            </a:r>
          </a:p>
          <a:p>
            <a:pPr algn="just"/>
            <a:endParaRPr lang="pt-BR" b="1" dirty="0" smtClean="0"/>
          </a:p>
          <a:p>
            <a:pPr algn="just"/>
            <a:r>
              <a:rPr lang="pt-BR" b="1" dirty="0" smtClean="0"/>
              <a:t>Os números dos versículos são pequenos e, geralmente, encontram-se à esquerda da primeira linha de cada um. </a:t>
            </a:r>
          </a:p>
          <a:p>
            <a:pPr algn="just"/>
            <a:endParaRPr lang="pt-BR" b="1" dirty="0" smtClean="0"/>
          </a:p>
        </p:txBody>
      </p:sp>
      <p:pic>
        <p:nvPicPr>
          <p:cNvPr id="8" name="Imagem 7"/>
          <p:cNvPicPr>
            <a:picLocks noChangeAspect="1"/>
          </p:cNvPicPr>
          <p:nvPr/>
        </p:nvPicPr>
        <p:blipFill>
          <a:blip r:embed="rId3"/>
          <a:stretch>
            <a:fillRect/>
          </a:stretch>
        </p:blipFill>
        <p:spPr>
          <a:xfrm>
            <a:off x="7035731" y="535130"/>
            <a:ext cx="4715397" cy="2806784"/>
          </a:xfrm>
          <a:prstGeom prst="rect">
            <a:avLst/>
          </a:prstGeom>
        </p:spPr>
      </p:pic>
      <p:sp>
        <p:nvSpPr>
          <p:cNvPr id="9" name="Retângulo 8"/>
          <p:cNvSpPr/>
          <p:nvPr/>
        </p:nvSpPr>
        <p:spPr>
          <a:xfrm>
            <a:off x="584006" y="4977120"/>
            <a:ext cx="11303194" cy="1477328"/>
          </a:xfrm>
          <a:prstGeom prst="rect">
            <a:avLst/>
          </a:prstGeom>
          <a:ln w="57150">
            <a:solidFill>
              <a:schemeClr val="tx1"/>
            </a:solidFill>
          </a:ln>
        </p:spPr>
        <p:txBody>
          <a:bodyPr wrap="square">
            <a:spAutoFit/>
          </a:bodyPr>
          <a:lstStyle/>
          <a:p>
            <a:pPr algn="just"/>
            <a:r>
              <a:rPr lang="pt-BR" dirty="0" smtClean="0"/>
              <a:t>A primeira parte da bíblia é chamada de Velho Testamento  e contém os livros de Moisés e dos antigos profetas. </a:t>
            </a:r>
          </a:p>
          <a:p>
            <a:pPr algn="just"/>
            <a:endParaRPr lang="pt-BR" dirty="0" smtClean="0"/>
          </a:p>
          <a:p>
            <a:pPr algn="just"/>
            <a:r>
              <a:rPr lang="pt-BR" dirty="0" smtClean="0"/>
              <a:t>O Novo Testamento traz os livros cristãos, começando pelos quatro evangelhos de Jesus, que foram escritos por cristãos judeus – além de mais 14 (ou sete, de acordo com alguns historiadores), escritos por um cristão grego, o apóstolo Paulo.</a:t>
            </a:r>
            <a:endParaRPr lang="pt-BR" dirty="0"/>
          </a:p>
        </p:txBody>
      </p:sp>
    </p:spTree>
    <p:extLst>
      <p:ext uri="{BB962C8B-B14F-4D97-AF65-F5344CB8AC3E}">
        <p14:creationId xmlns:p14="http://schemas.microsoft.com/office/powerpoint/2010/main" val="427846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9615" y="1358597"/>
            <a:ext cx="6096000" cy="4401205"/>
          </a:xfrm>
          <a:prstGeom prst="rect">
            <a:avLst/>
          </a:prstGeom>
        </p:spPr>
        <p:txBody>
          <a:bodyPr>
            <a:spAutoFit/>
          </a:bodyPr>
          <a:lstStyle/>
          <a:p>
            <a:pPr algn="just"/>
            <a:r>
              <a:rPr lang="pt-BR" sz="2000" dirty="0" smtClean="0"/>
              <a:t>Os originais da bíblia foram escritos em três línguas: </a:t>
            </a:r>
          </a:p>
          <a:p>
            <a:pPr algn="just"/>
            <a:r>
              <a:rPr lang="pt-BR" sz="2000" dirty="0" smtClean="0"/>
              <a:t>hebraico, aramaico, e grego. </a:t>
            </a:r>
          </a:p>
          <a:p>
            <a:pPr algn="just"/>
            <a:endParaRPr lang="pt-BR" sz="2000" dirty="0"/>
          </a:p>
          <a:p>
            <a:pPr algn="just"/>
            <a:r>
              <a:rPr lang="pt-BR" sz="2000" dirty="0" smtClean="0"/>
              <a:t>O antigo testamento na sua maior parte foi escrito em hebraico, sendo que alguns livros foram escritos em grego e </a:t>
            </a:r>
            <a:r>
              <a:rPr lang="pt-BR" sz="2000" dirty="0" err="1" smtClean="0"/>
              <a:t>rechos</a:t>
            </a:r>
            <a:r>
              <a:rPr lang="pt-BR" sz="2000" dirty="0" smtClean="0"/>
              <a:t> do livro de Daniel e Esdras em aramaico. O novo testamento foi escrito em grego. </a:t>
            </a:r>
          </a:p>
          <a:p>
            <a:pPr algn="just"/>
            <a:endParaRPr lang="pt-BR" sz="2000" dirty="0"/>
          </a:p>
          <a:p>
            <a:pPr algn="just"/>
            <a:endParaRPr lang="pt-BR" sz="2000" dirty="0" smtClean="0"/>
          </a:p>
          <a:p>
            <a:pPr algn="just"/>
            <a:r>
              <a:rPr lang="pt-BR" sz="2000" dirty="0" smtClean="0"/>
              <a:t>É importante compreender essa realidade quando ler a Escritura porque uma palavra traduzida no português pode não ter o mesmo significado ou amplitude que no original. Por exemplo: coração: pensamentos e  rins, instintos mais profundos. </a:t>
            </a:r>
            <a:endParaRPr lang="pt-BR" sz="2000" dirty="0"/>
          </a:p>
        </p:txBody>
      </p:sp>
      <p:sp>
        <p:nvSpPr>
          <p:cNvPr id="5" name="Retângulo 4"/>
          <p:cNvSpPr/>
          <p:nvPr/>
        </p:nvSpPr>
        <p:spPr>
          <a:xfrm>
            <a:off x="399615" y="316077"/>
            <a:ext cx="4630691" cy="523220"/>
          </a:xfrm>
          <a:prstGeom prst="rect">
            <a:avLst/>
          </a:prstGeom>
          <a:solidFill>
            <a:srgbClr val="FFC000"/>
          </a:solidFill>
        </p:spPr>
        <p:txBody>
          <a:bodyPr wrap="none">
            <a:spAutoFit/>
          </a:bodyPr>
          <a:lstStyle/>
          <a:p>
            <a:r>
              <a:rPr lang="pt-BR" sz="2800" dirty="0" smtClean="0"/>
              <a:t>Qual língua foi escrita a bíblia?</a:t>
            </a:r>
            <a:endParaRPr lang="pt-BR" sz="2800" dirty="0"/>
          </a:p>
        </p:txBody>
      </p:sp>
      <p:pic>
        <p:nvPicPr>
          <p:cNvPr id="6" name="Imagem 5"/>
          <p:cNvPicPr>
            <a:picLocks noChangeAspect="1"/>
          </p:cNvPicPr>
          <p:nvPr/>
        </p:nvPicPr>
        <p:blipFill>
          <a:blip r:embed="rId2"/>
          <a:stretch>
            <a:fillRect/>
          </a:stretch>
        </p:blipFill>
        <p:spPr>
          <a:xfrm>
            <a:off x="6988629" y="144235"/>
            <a:ext cx="4800599" cy="4656581"/>
          </a:xfrm>
          <a:prstGeom prst="rect">
            <a:avLst/>
          </a:prstGeom>
        </p:spPr>
      </p:pic>
    </p:spTree>
    <p:extLst>
      <p:ext uri="{BB962C8B-B14F-4D97-AF65-F5344CB8AC3E}">
        <p14:creationId xmlns:p14="http://schemas.microsoft.com/office/powerpoint/2010/main" val="353547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95944" y="824367"/>
            <a:ext cx="7232222" cy="3693319"/>
          </a:xfrm>
          <a:prstGeom prst="rect">
            <a:avLst/>
          </a:prstGeom>
          <a:ln w="57150">
            <a:solidFill>
              <a:schemeClr val="tx1"/>
            </a:solidFill>
          </a:ln>
        </p:spPr>
        <p:txBody>
          <a:bodyPr wrap="square">
            <a:spAutoFit/>
          </a:bodyPr>
          <a:lstStyle/>
          <a:p>
            <a:r>
              <a:rPr lang="pt-BR" dirty="0" smtClean="0"/>
              <a:t>A diferença básica entre a Bíblia Católica e a Bíblia Protestante, é a quantidade dos livros. A Bíblia Católica é composta por 73 livros, enquanto a protestante é por 66 livros.</a:t>
            </a:r>
          </a:p>
          <a:p>
            <a:endParaRPr lang="pt-BR" dirty="0" smtClean="0"/>
          </a:p>
          <a:p>
            <a:r>
              <a:rPr lang="pt-BR" dirty="0" smtClean="0"/>
              <a:t>A Bíblia Evangélica possui todos os livros iguais no NOVO TESTAMENTO, os livros que Martinho Lutero retirou da Sagrada Escritura são do ANTIGO TESTAMENTO.  São eles:</a:t>
            </a:r>
          </a:p>
          <a:p>
            <a:endParaRPr lang="pt-BR" dirty="0" smtClean="0"/>
          </a:p>
          <a:p>
            <a:r>
              <a:rPr lang="pt-BR" dirty="0" smtClean="0"/>
              <a:t>Tobias; Judite ; Sabedoria ; Eclesiástico; </a:t>
            </a:r>
            <a:r>
              <a:rPr lang="pt-BR" dirty="0" err="1" smtClean="0"/>
              <a:t>Baruc</a:t>
            </a:r>
            <a:r>
              <a:rPr lang="pt-BR" dirty="0" smtClean="0"/>
              <a:t> ; 1 </a:t>
            </a:r>
            <a:r>
              <a:rPr lang="pt-BR" dirty="0" err="1" smtClean="0"/>
              <a:t>Macabeus</a:t>
            </a:r>
            <a:r>
              <a:rPr lang="pt-BR" dirty="0" smtClean="0"/>
              <a:t> ; 2 </a:t>
            </a:r>
            <a:r>
              <a:rPr lang="pt-BR" dirty="0" err="1" smtClean="0"/>
              <a:t>Macabeus</a:t>
            </a:r>
            <a:endParaRPr lang="pt-BR" dirty="0" smtClean="0"/>
          </a:p>
          <a:p>
            <a:r>
              <a:rPr lang="pt-BR" dirty="0" smtClean="0"/>
              <a:t>Além desses livros há trechos de Ester e Daniel também ausentes nas bíblias protestantes.</a:t>
            </a:r>
          </a:p>
          <a:p>
            <a:r>
              <a:rPr lang="pt-BR" dirty="0" smtClean="0"/>
              <a:t>Ester 10,4-16,24;; Daniel 3,24-90; 13-14.</a:t>
            </a:r>
          </a:p>
          <a:p>
            <a:endParaRPr lang="pt-BR" dirty="0" smtClean="0"/>
          </a:p>
        </p:txBody>
      </p:sp>
      <p:sp>
        <p:nvSpPr>
          <p:cNvPr id="5" name="Retângulo 4"/>
          <p:cNvSpPr/>
          <p:nvPr/>
        </p:nvSpPr>
        <p:spPr>
          <a:xfrm>
            <a:off x="360910" y="152791"/>
            <a:ext cx="7067256" cy="461665"/>
          </a:xfrm>
          <a:prstGeom prst="rect">
            <a:avLst/>
          </a:prstGeom>
          <a:solidFill>
            <a:srgbClr val="FFC000"/>
          </a:solidFill>
        </p:spPr>
        <p:txBody>
          <a:bodyPr wrap="none">
            <a:spAutoFit/>
          </a:bodyPr>
          <a:lstStyle/>
          <a:p>
            <a:r>
              <a:rPr lang="pt-BR" sz="2400" b="1" dirty="0" smtClean="0"/>
              <a:t>Qual a diferença entre a bíblia católica e protestante? </a:t>
            </a:r>
            <a:endParaRPr lang="pt-BR" sz="2400" b="1" dirty="0"/>
          </a:p>
        </p:txBody>
      </p:sp>
      <p:pic>
        <p:nvPicPr>
          <p:cNvPr id="6" name="Imagem 5"/>
          <p:cNvPicPr>
            <a:picLocks noChangeAspect="1"/>
          </p:cNvPicPr>
          <p:nvPr/>
        </p:nvPicPr>
        <p:blipFill>
          <a:blip r:embed="rId2"/>
          <a:stretch>
            <a:fillRect/>
          </a:stretch>
        </p:blipFill>
        <p:spPr>
          <a:xfrm>
            <a:off x="7608994" y="1217442"/>
            <a:ext cx="4368694" cy="2907167"/>
          </a:xfrm>
          <a:prstGeom prst="rect">
            <a:avLst/>
          </a:prstGeom>
        </p:spPr>
      </p:pic>
    </p:spTree>
    <p:extLst>
      <p:ext uri="{BB962C8B-B14F-4D97-AF65-F5344CB8AC3E}">
        <p14:creationId xmlns:p14="http://schemas.microsoft.com/office/powerpoint/2010/main" val="336656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95058" y="832305"/>
            <a:ext cx="7232222" cy="3231654"/>
          </a:xfrm>
          <a:prstGeom prst="rect">
            <a:avLst/>
          </a:prstGeom>
          <a:ln w="38100">
            <a:solidFill>
              <a:schemeClr val="tx1"/>
            </a:solidFill>
          </a:ln>
        </p:spPr>
        <p:txBody>
          <a:bodyPr wrap="square">
            <a:spAutoFit/>
          </a:bodyPr>
          <a:lstStyle/>
          <a:p>
            <a:pPr algn="just"/>
            <a:r>
              <a:rPr lang="pt-BR" sz="2400" b="1" dirty="0" smtClean="0"/>
              <a:t>Porque eles foram retirados?</a:t>
            </a:r>
          </a:p>
          <a:p>
            <a:pPr algn="just"/>
            <a:endParaRPr lang="pt-BR" dirty="0" smtClean="0"/>
          </a:p>
          <a:p>
            <a:pPr algn="just"/>
            <a:r>
              <a:rPr lang="pt-BR" dirty="0" smtClean="0"/>
              <a:t>Os protestantes não aceitam no antigo testamento os textos que foram escritos em grego, apenas na língua original dos judeus hebraico e aramaico.  A parte da tradução grega foi feita pelos judeus que estavam nos exílios, chamado de septuaginta.</a:t>
            </a:r>
          </a:p>
          <a:p>
            <a:pPr algn="just"/>
            <a:endParaRPr lang="pt-BR" dirty="0" smtClean="0"/>
          </a:p>
          <a:p>
            <a:pPr algn="just"/>
            <a:r>
              <a:rPr lang="pt-BR" dirty="0" smtClean="0"/>
              <a:t>A septuaginta é uma das primeiras traduções do Antigo Testamento. De acordo com algumas fontes históricas, nos três séculos antes da vinda de Jesus, os livros do Antigo Testamento foram traduzidos do hebraico para o grego. Essa tradução grega ficou conhecida como a septuaginta.</a:t>
            </a:r>
          </a:p>
        </p:txBody>
      </p:sp>
      <p:sp>
        <p:nvSpPr>
          <p:cNvPr id="5" name="Retângulo 4"/>
          <p:cNvSpPr/>
          <p:nvPr/>
        </p:nvSpPr>
        <p:spPr>
          <a:xfrm>
            <a:off x="360910" y="152791"/>
            <a:ext cx="7067256" cy="461665"/>
          </a:xfrm>
          <a:prstGeom prst="rect">
            <a:avLst/>
          </a:prstGeom>
          <a:solidFill>
            <a:srgbClr val="FFC000"/>
          </a:solidFill>
        </p:spPr>
        <p:txBody>
          <a:bodyPr wrap="none">
            <a:spAutoFit/>
          </a:bodyPr>
          <a:lstStyle/>
          <a:p>
            <a:r>
              <a:rPr lang="pt-BR" sz="2400" b="1" dirty="0" smtClean="0"/>
              <a:t>Qual a diferença entre a bíblia católica e protestante? </a:t>
            </a:r>
            <a:endParaRPr lang="pt-BR" sz="2400" b="1" dirty="0"/>
          </a:p>
        </p:txBody>
      </p:sp>
      <p:pic>
        <p:nvPicPr>
          <p:cNvPr id="2" name="Imagem 1"/>
          <p:cNvPicPr>
            <a:picLocks noChangeAspect="1"/>
          </p:cNvPicPr>
          <p:nvPr/>
        </p:nvPicPr>
        <p:blipFill>
          <a:blip r:embed="rId2"/>
          <a:stretch>
            <a:fillRect/>
          </a:stretch>
        </p:blipFill>
        <p:spPr>
          <a:xfrm>
            <a:off x="268755" y="824367"/>
            <a:ext cx="3543300" cy="5715000"/>
          </a:xfrm>
          <a:prstGeom prst="rect">
            <a:avLst/>
          </a:prstGeom>
        </p:spPr>
      </p:pic>
    </p:spTree>
    <p:extLst>
      <p:ext uri="{BB962C8B-B14F-4D97-AF65-F5344CB8AC3E}">
        <p14:creationId xmlns:p14="http://schemas.microsoft.com/office/powerpoint/2010/main" val="242748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5429" y="245383"/>
            <a:ext cx="3526971" cy="647246"/>
          </a:xfrm>
          <a:solidFill>
            <a:srgbClr val="FFC000"/>
          </a:solidFill>
        </p:spPr>
        <p:txBody>
          <a:bodyPr>
            <a:normAutofit fontScale="90000"/>
          </a:bodyPr>
          <a:lstStyle/>
          <a:p>
            <a:pPr algn="ctr"/>
            <a:r>
              <a:rPr lang="pt-BR" b="1" dirty="0" smtClean="0"/>
              <a:t>Perguntas</a:t>
            </a:r>
            <a:endParaRPr lang="pt-BR" b="1" dirty="0"/>
          </a:p>
        </p:txBody>
      </p:sp>
      <p:sp>
        <p:nvSpPr>
          <p:cNvPr id="3" name="Espaço Reservado para Conteúdo 2"/>
          <p:cNvSpPr>
            <a:spLocks noGrp="1"/>
          </p:cNvSpPr>
          <p:nvPr>
            <p:ph idx="1"/>
          </p:nvPr>
        </p:nvSpPr>
        <p:spPr>
          <a:xfrm>
            <a:off x="206829" y="1226910"/>
            <a:ext cx="10515600" cy="4351338"/>
          </a:xfrm>
        </p:spPr>
        <p:txBody>
          <a:bodyPr>
            <a:normAutofit lnSpcReduction="10000"/>
          </a:bodyPr>
          <a:lstStyle/>
          <a:p>
            <a:pPr>
              <a:buFont typeface="Wingdings" panose="05000000000000000000" pitchFamily="2" charset="2"/>
              <a:buChar char="q"/>
            </a:pPr>
            <a:r>
              <a:rPr lang="pt-BR" dirty="0" smtClean="0"/>
              <a:t>O que significa a palavra Bíblia?</a:t>
            </a:r>
          </a:p>
          <a:p>
            <a:pPr marL="0" indent="0">
              <a:buNone/>
            </a:pPr>
            <a:endParaRPr lang="pt-BR" dirty="0" smtClean="0"/>
          </a:p>
          <a:p>
            <a:pPr>
              <a:buFont typeface="Wingdings" panose="05000000000000000000" pitchFamily="2" charset="2"/>
              <a:buChar char="q"/>
            </a:pPr>
            <a:r>
              <a:rPr lang="pt-BR" dirty="0" smtClean="0"/>
              <a:t>Por onde começar e por que?</a:t>
            </a:r>
          </a:p>
          <a:p>
            <a:pPr marL="0" indent="0">
              <a:buNone/>
            </a:pPr>
            <a:r>
              <a:rPr lang="pt-BR" dirty="0" smtClean="0"/>
              <a:t> </a:t>
            </a:r>
          </a:p>
          <a:p>
            <a:pPr>
              <a:buFont typeface="Wingdings" panose="05000000000000000000" pitchFamily="2" charset="2"/>
              <a:buChar char="q"/>
            </a:pPr>
            <a:r>
              <a:rPr lang="pt-BR" dirty="0" smtClean="0"/>
              <a:t>Em que língua a Bíblia foi escrita?</a:t>
            </a:r>
          </a:p>
          <a:p>
            <a:pPr marL="0" indent="0">
              <a:buNone/>
            </a:pPr>
            <a:endParaRPr lang="pt-BR" dirty="0" smtClean="0"/>
          </a:p>
          <a:p>
            <a:pPr>
              <a:buFont typeface="Wingdings" panose="05000000000000000000" pitchFamily="2" charset="2"/>
              <a:buChar char="q"/>
            </a:pPr>
            <a:r>
              <a:rPr lang="pt-BR" dirty="0" smtClean="0"/>
              <a:t>Qual a diferença entre a bíblia católica e protestante?</a:t>
            </a:r>
          </a:p>
          <a:p>
            <a:pPr marL="0" indent="0">
              <a:buNone/>
            </a:pPr>
            <a:endParaRPr lang="pt-BR" dirty="0" smtClean="0"/>
          </a:p>
          <a:p>
            <a:pPr>
              <a:buFont typeface="Wingdings" panose="05000000000000000000" pitchFamily="2" charset="2"/>
              <a:buChar char="q"/>
            </a:pPr>
            <a:r>
              <a:rPr lang="pt-BR" dirty="0" smtClean="0"/>
              <a:t>O que é septuaginta?</a:t>
            </a:r>
          </a:p>
          <a:p>
            <a:pPr marL="0" indent="0">
              <a:buNone/>
            </a:pPr>
            <a:endParaRPr lang="pt-BR" dirty="0" smtClean="0"/>
          </a:p>
          <a:p>
            <a:pPr marL="0" indent="0">
              <a:buNone/>
            </a:pPr>
            <a:endParaRPr lang="pt-BR" dirty="0"/>
          </a:p>
          <a:p>
            <a:pPr marL="0" indent="0">
              <a:buNone/>
            </a:pPr>
            <a:endParaRPr lang="pt-BR" dirty="0"/>
          </a:p>
        </p:txBody>
      </p:sp>
      <p:pic>
        <p:nvPicPr>
          <p:cNvPr id="4" name="Imagem 3"/>
          <p:cNvPicPr>
            <a:picLocks noChangeAspect="1"/>
          </p:cNvPicPr>
          <p:nvPr/>
        </p:nvPicPr>
        <p:blipFill>
          <a:blip r:embed="rId2"/>
          <a:stretch>
            <a:fillRect/>
          </a:stretch>
        </p:blipFill>
        <p:spPr>
          <a:xfrm>
            <a:off x="5967257" y="245384"/>
            <a:ext cx="5948518" cy="3227160"/>
          </a:xfrm>
          <a:prstGeom prst="rect">
            <a:avLst/>
          </a:prstGeom>
        </p:spPr>
      </p:pic>
    </p:spTree>
    <p:extLst>
      <p:ext uri="{BB962C8B-B14F-4D97-AF65-F5344CB8AC3E}">
        <p14:creationId xmlns:p14="http://schemas.microsoft.com/office/powerpoint/2010/main" val="92678055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1008</Words>
  <Application>Microsoft Office PowerPoint</Application>
  <PresentationFormat>Widescreen</PresentationFormat>
  <Paragraphs>67</Paragraphs>
  <Slides>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vt:i4>
      </vt:variant>
    </vt:vector>
  </HeadingPairs>
  <TitlesOfParts>
    <vt:vector size="12" baseType="lpstr">
      <vt:lpstr>Arial</vt:lpstr>
      <vt:lpstr>Calibri</vt:lpstr>
      <vt:lpstr>Calibri Light</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Perguntas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Betânia</dc:creator>
  <cp:lastModifiedBy>Betânia</cp:lastModifiedBy>
  <cp:revision>6</cp:revision>
  <dcterms:created xsi:type="dcterms:W3CDTF">2018-06-07T19:37:20Z</dcterms:created>
  <dcterms:modified xsi:type="dcterms:W3CDTF">2018-06-07T20:34:42Z</dcterms:modified>
</cp:coreProperties>
</file>